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svg" ContentType="image/svg+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3"/>
  </p:notesMasterIdLst>
  <p:sldIdLst>
    <p:sldId id="256" r:id="rId2"/>
    <p:sldId id="259" r:id="rId3"/>
    <p:sldId id="261" r:id="rId4"/>
    <p:sldId id="263" r:id="rId5"/>
    <p:sldId id="264" r:id="rId6"/>
    <p:sldId id="265" r:id="rId7"/>
    <p:sldId id="268" r:id="rId8"/>
    <p:sldId id="271" r:id="rId9"/>
    <p:sldId id="257" r:id="rId10"/>
    <p:sldId id="283" r:id="rId11"/>
    <p:sldId id="278"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Catamaran" panose="020B0604020202020204" charset="0"/>
      <p:regular r:id="rId18"/>
      <p:bold r:id="rId19"/>
    </p:embeddedFont>
    <p:embeddedFont>
      <p:font typeface="Catamaran Thin" panose="020B0604020202020204" charset="0"/>
      <p:regular r:id="rId20"/>
      <p:bold r:id="rId21"/>
    </p:embeddedFont>
    <p:embeddedFont>
      <p:font typeface="Open Sans" panose="020B060603050402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3EC2C83-4F27-46E9-AB52-EA9CB43B9D6F}">
  <a:tblStyle styleId="{93EC2C83-4F27-46E9-AB52-EA9CB43B9D6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77553AC-1573-4A18-AE2D-678138A4FA2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265" autoAdjust="0"/>
  </p:normalViewPr>
  <p:slideViewPr>
    <p:cSldViewPr snapToGrid="0">
      <p:cViewPr varScale="1">
        <p:scale>
          <a:sx n="88" d="100"/>
          <a:sy n="88" d="100"/>
        </p:scale>
        <p:origin x="87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jpg>
</file>

<file path=ppt/media/image10.gif>
</file>

<file path=ppt/media/image11.webp>
</file>

<file path=ppt/media/image12.png>
</file>

<file path=ppt/media/image13.png>
</file>

<file path=ppt/media/image2.png>
</file>

<file path=ppt/media/image3.png>
</file>

<file path=ppt/media/image4.png>
</file>

<file path=ppt/media/image5.jpg>
</file>

<file path=ppt/media/image6.jpg>
</file>

<file path=ppt/media/image7.png>
</file>

<file path=ppt/media/image8.sv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b2f7c811ed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b2f7c811ed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d9c6d70173_1_1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d9c6d70173_1_1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In physics, a microstate is defined as the arrangement of each molecule in the system at a single instant.</a:t>
            </a:r>
          </a:p>
          <a:p>
            <a:pPr marL="0" lvl="0" indent="0" algn="l" rtl="0">
              <a:spcBef>
                <a:spcPts val="0"/>
              </a:spcBef>
              <a:spcAft>
                <a:spcPts val="0"/>
              </a:spcAft>
              <a:buNone/>
            </a:pPr>
            <a:r>
              <a:rPr lang="en-US" sz="1100" dirty="0"/>
              <a:t> A </a:t>
            </a:r>
            <a:r>
              <a:rPr lang="en-US" sz="1100" dirty="0" err="1"/>
              <a:t>macrostate</a:t>
            </a:r>
            <a:r>
              <a:rPr lang="en-US" sz="1100" dirty="0"/>
              <a:t> is defined by the macroscopic properties of the system, such as temperature, pressure, volume, etc. </a:t>
            </a:r>
          </a:p>
          <a:p>
            <a:pPr marL="0" lvl="0" indent="0" algn="l" rtl="0">
              <a:spcBef>
                <a:spcPts val="0"/>
              </a:spcBef>
              <a:spcAft>
                <a:spcPts val="0"/>
              </a:spcAft>
              <a:buNone/>
            </a:pPr>
            <a:r>
              <a:rPr lang="en-US" sz="1100" dirty="0"/>
              <a:t>For each </a:t>
            </a:r>
            <a:r>
              <a:rPr lang="en-US" sz="1100" dirty="0" err="1"/>
              <a:t>macrostate</a:t>
            </a:r>
            <a:r>
              <a:rPr lang="en-US" sz="1100" dirty="0"/>
              <a:t>, there are many microstates which result in the same </a:t>
            </a:r>
            <a:r>
              <a:rPr lang="en-US" sz="1100" dirty="0" err="1"/>
              <a:t>macrostate</a:t>
            </a:r>
            <a:r>
              <a:rPr lang="en-US" sz="1100" dirty="0"/>
              <a:t>.</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1" dirty="0"/>
              <a:t>In statistical mechanics, the statistical weight is the relative probability of a particular feature of a state. </a:t>
            </a:r>
          </a:p>
          <a:p>
            <a:pPr marL="0" lvl="0" indent="0" algn="l" rtl="0">
              <a:spcBef>
                <a:spcPts val="0"/>
              </a:spcBef>
              <a:spcAft>
                <a:spcPts val="0"/>
              </a:spcAft>
              <a:buNone/>
            </a:pPr>
            <a:r>
              <a:rPr lang="en-US" sz="1100" b="1" dirty="0"/>
              <a:t>It refers to the configuration entropy of a system. The configuration is the instantaneous arrangement of all the </a:t>
            </a:r>
          </a:p>
          <a:p>
            <a:pPr marL="0" lvl="0" indent="0" algn="l" rtl="0">
              <a:spcBef>
                <a:spcPts val="0"/>
              </a:spcBef>
              <a:spcAft>
                <a:spcPts val="0"/>
              </a:spcAft>
              <a:buNone/>
            </a:pPr>
            <a:r>
              <a:rPr lang="en-US" sz="1100" b="1" dirty="0"/>
              <a:t>particles of the system throughout the distinct energy levels of the system.</a:t>
            </a:r>
          </a:p>
          <a:p>
            <a:pPr marL="0" lvl="0" indent="0" algn="l" rtl="0">
              <a:spcBef>
                <a:spcPts val="0"/>
              </a:spcBef>
              <a:spcAft>
                <a:spcPts val="0"/>
              </a:spcAft>
              <a:buNone/>
            </a:pPr>
            <a:endParaRPr lang="en-US" sz="1100" b="1"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i="0" dirty="0">
                <a:solidFill>
                  <a:srgbClr val="000000"/>
                </a:solidFill>
                <a:effectLst/>
                <a:latin typeface="Catamaran" panose="020B0604020202020204" charset="0"/>
                <a:cs typeface="Catamaran" panose="020B0604020202020204" charset="0"/>
              </a:rPr>
              <a:t>The </a:t>
            </a:r>
            <a:r>
              <a:rPr lang="en-US" dirty="0" err="1">
                <a:latin typeface="Catamaran" panose="020B0604020202020204" charset="0"/>
                <a:cs typeface="Catamaran" panose="020B0604020202020204" charset="0"/>
              </a:rPr>
              <a:t>macrostate</a:t>
            </a:r>
            <a:r>
              <a:rPr lang="en-US" b="0" i="0" dirty="0">
                <a:solidFill>
                  <a:srgbClr val="000000"/>
                </a:solidFill>
                <a:effectLst/>
                <a:latin typeface="Catamaran" panose="020B0604020202020204" charset="0"/>
                <a:cs typeface="Catamaran" panose="020B0604020202020204" charset="0"/>
              </a:rPr>
              <a:t> of the system will reflect those configurations of the particles which are more likely; we assume that the probability of a particle being at each level is equal. It is denoted Ω which can also be referred to as multiplicity and is the tenet of </a:t>
            </a:r>
            <a:r>
              <a:rPr lang="en-US" dirty="0">
                <a:latin typeface="Catamaran" panose="020B0604020202020204" charset="0"/>
                <a:cs typeface="Catamaran" panose="020B0604020202020204" charset="0"/>
              </a:rPr>
              <a:t>entropy.</a:t>
            </a:r>
            <a:r>
              <a:rPr lang="en-US" b="0" i="0" dirty="0">
                <a:solidFill>
                  <a:srgbClr val="000000"/>
                </a:solidFill>
                <a:effectLst/>
                <a:latin typeface="Catamaran" panose="020B0604020202020204" charset="0"/>
                <a:cs typeface="Catamaran" panose="020B0604020202020204" charset="0"/>
              </a:rPr>
              <a:t> where </a:t>
            </a:r>
            <a:r>
              <a:rPr lang="en-US" b="0" i="1" dirty="0">
                <a:solidFill>
                  <a:srgbClr val="000000"/>
                </a:solidFill>
                <a:effectLst/>
                <a:latin typeface="Catamaran" panose="020B0604020202020204" charset="0"/>
                <a:cs typeface="Catamaran" panose="020B0604020202020204" charset="0"/>
              </a:rPr>
              <a:t>N</a:t>
            </a:r>
            <a:r>
              <a:rPr lang="en-US" b="0" i="0" dirty="0">
                <a:solidFill>
                  <a:srgbClr val="000000"/>
                </a:solidFill>
                <a:effectLst/>
                <a:latin typeface="Catamaran" panose="020B0604020202020204" charset="0"/>
                <a:cs typeface="Catamaran" panose="020B0604020202020204" charset="0"/>
              </a:rPr>
              <a:t> is the total number of particles and </a:t>
            </a:r>
            <a:r>
              <a:rPr lang="en-US" b="0" i="1" dirty="0">
                <a:solidFill>
                  <a:srgbClr val="000000"/>
                </a:solidFill>
                <a:effectLst/>
                <a:latin typeface="Catamaran" panose="020B0604020202020204" charset="0"/>
                <a:cs typeface="Catamaran" panose="020B0604020202020204" charset="0"/>
              </a:rPr>
              <a:t>n</a:t>
            </a:r>
            <a:r>
              <a:rPr lang="en-US" b="0" i="0" dirty="0">
                <a:solidFill>
                  <a:srgbClr val="000000"/>
                </a:solidFill>
                <a:effectLst/>
                <a:latin typeface="Catamaran" panose="020B0604020202020204" charset="0"/>
                <a:cs typeface="Catamaran" panose="020B0604020202020204" charset="0"/>
              </a:rPr>
              <a:t> the number of particles in any one of the energy levels available. The </a:t>
            </a:r>
            <a:r>
              <a:rPr lang="en-US" b="0" i="1" dirty="0">
                <a:solidFill>
                  <a:srgbClr val="000000"/>
                </a:solidFill>
                <a:effectLst/>
                <a:latin typeface="Catamaran" panose="020B0604020202020204" charset="0"/>
                <a:cs typeface="Catamaran" panose="020B0604020202020204" charset="0"/>
              </a:rPr>
              <a:t>weight</a:t>
            </a:r>
            <a:r>
              <a:rPr lang="en-US" b="0" i="0" dirty="0">
                <a:solidFill>
                  <a:srgbClr val="000000"/>
                </a:solidFill>
                <a:effectLst/>
                <a:latin typeface="Catamaran" panose="020B0604020202020204" charset="0"/>
                <a:cs typeface="Catamaran" panose="020B0604020202020204" charset="0"/>
              </a:rPr>
              <a:t> relates the microstate to the number of ways particles can be arranged to match the </a:t>
            </a:r>
            <a:r>
              <a:rPr lang="en-US" b="0" i="0" dirty="0" err="1">
                <a:solidFill>
                  <a:srgbClr val="000000"/>
                </a:solidFill>
                <a:effectLst/>
                <a:latin typeface="Catamaran" panose="020B0604020202020204" charset="0"/>
                <a:cs typeface="Catamaran" panose="020B0604020202020204" charset="0"/>
              </a:rPr>
              <a:t>macrostate</a:t>
            </a:r>
            <a:r>
              <a:rPr lang="en-US" b="0" i="0" dirty="0">
                <a:solidFill>
                  <a:srgbClr val="000000"/>
                </a:solidFill>
                <a:effectLst/>
                <a:latin typeface="Catamaran" panose="020B0604020202020204" charset="0"/>
                <a:cs typeface="Catamaran" panose="020B0604020202020204" charset="0"/>
              </a:rPr>
              <a:t> (</a:t>
            </a:r>
            <a:r>
              <a:rPr lang="en-US" b="0" i="1" dirty="0">
                <a:solidFill>
                  <a:srgbClr val="000000"/>
                </a:solidFill>
                <a:effectLst/>
                <a:latin typeface="Catamaran" panose="020B0604020202020204" charset="0"/>
                <a:cs typeface="Catamaran" panose="020B0604020202020204" charset="0"/>
              </a:rPr>
              <a:t>T, V, P</a:t>
            </a:r>
            <a:r>
              <a:rPr lang="en-US" b="0" i="0" dirty="0">
                <a:solidFill>
                  <a:srgbClr val="000000"/>
                </a:solidFill>
                <a:effectLst/>
                <a:latin typeface="Catamaran" panose="020B0604020202020204" charset="0"/>
                <a:cs typeface="Catamaran" panose="020B0604020202020204" charset="0"/>
              </a:rPr>
              <a:t>) it expresses the nanoscopic in the scale of our reality.</a:t>
            </a:r>
            <a:endParaRPr lang="ru-RU" dirty="0">
              <a:cs typeface="Catamaran" panose="020B0604020202020204"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ru-RU" dirty="0">
              <a:cs typeface="Catamaran" panose="020B0604020202020204" charset="0"/>
            </a:endParaRPr>
          </a:p>
          <a:p>
            <a:pPr marL="0" lvl="0" indent="0" algn="l" rtl="0">
              <a:spcBef>
                <a:spcPts val="0"/>
              </a:spcBef>
              <a:spcAft>
                <a:spcPts val="0"/>
              </a:spcAft>
              <a:buNone/>
            </a:pPr>
            <a:endParaRPr lang="en-US" sz="1100" dirty="0"/>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i="0" dirty="0">
                <a:solidFill>
                  <a:srgbClr val="000000"/>
                </a:solidFill>
                <a:effectLst/>
                <a:latin typeface="Open Sans" panose="020B0606030504020204" pitchFamily="34" charset="0"/>
              </a:rPr>
              <a:t> Imagine you dropped an egg on the floor. Every atomic motion taking place in this messy event could have happened in reverse. The pieces of the egg could theoretically start on the floor, hurtle towards each other, reforming into an egg as it lifts off the ground, travel up through the air, and arrive gently in your hand. The movement of every atom in this time-reversed egg would still be perfectly consistent with the laws of physics. And yet, this never happens.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i="0" dirty="0">
                <a:solidFill>
                  <a:srgbClr val="000000"/>
                </a:solidFill>
                <a:effectLst/>
                <a:latin typeface="Open Sans" panose="020B0606030504020204" pitchFamily="34" charset="0"/>
              </a:rPr>
              <a:t>At this point, you might be wondering what this has to do with entropy. Well, entropy is just a fancy word for ‘number of possible arrangements’. Entropy is a count of how many ways you can rearrange the ‘insides’ of a thing (its microscopic internals), while keeping its ‘outwardly’ (macroscopic) state unchanged. (Technically it’s the log of the number of these arrangements, but that’s just a mathematical convenience and doesn’t affect our discussion.)</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spcAft>
                <a:spcPts val="800"/>
              </a:spcAft>
              <a:buFont typeface="Catamaran Thin"/>
              <a:buNone/>
            </a:pPr>
            <a:r>
              <a:rPr lang="en-US" sz="1100" dirty="0"/>
              <a:t>This phenomenon is explained by the second law of thermodynamics, which relies on a concept known as entropy. </a:t>
            </a:r>
          </a:p>
          <a:p>
            <a:pPr marL="0" indent="0">
              <a:spcAft>
                <a:spcPts val="800"/>
              </a:spcAft>
              <a:buFont typeface="Catamaran Thin"/>
              <a:buNone/>
            </a:pPr>
            <a:r>
              <a:rPr lang="en-US" sz="1100" dirty="0"/>
              <a:t>Entropy is a measure of the disorder of a system. Entropy also describes how much energy is not available to do work.</a:t>
            </a:r>
          </a:p>
          <a:p>
            <a:pPr marL="0" indent="0">
              <a:spcAft>
                <a:spcPts val="800"/>
              </a:spcAft>
              <a:buFont typeface="Catamaran Thin"/>
              <a:buNone/>
            </a:pPr>
            <a:r>
              <a:rPr lang="en-US" sz="1100" dirty="0"/>
              <a:t> The more disordered a system and higher the entropy, the less of a system's energy is available to do work.</a:t>
            </a: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spcAft>
                <a:spcPts val="800"/>
              </a:spcAft>
              <a:buFont typeface="Catamaran Thin"/>
              <a:buNone/>
            </a:pPr>
            <a:r>
              <a:rPr lang="en-US" sz="1100" dirty="0"/>
              <a:t>The second law of thermodynamics states that the total entropy of a system either increases or remains constant in any spontaneous process; it never decreases. An important implication of this law is that heat transfers energy spontaneously from higher- to lower-temperature objects, but never spontaneously in the reverse direction. </a:t>
            </a:r>
          </a:p>
          <a:p>
            <a:pPr marL="0" indent="0">
              <a:spcAft>
                <a:spcPts val="800"/>
              </a:spcAft>
              <a:buFont typeface="Catamaran Thin"/>
              <a:buNone/>
            </a:pPr>
            <a:r>
              <a:rPr lang="en-US" sz="1100" dirty="0"/>
              <a:t>This is because entropy increases for heat transfer of energy from hot to cold</a:t>
            </a:r>
            <a:endParaRPr lang="en-US" sz="1050" dirty="0"/>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981075" y="-78100"/>
            <a:ext cx="11516344" cy="5221552"/>
            <a:chOff x="-981075" y="-78100"/>
            <a:chExt cx="11516344" cy="5221552"/>
          </a:xfrm>
        </p:grpSpPr>
        <p:sp>
          <p:nvSpPr>
            <p:cNvPr id="11" name="Google Shape;11;p2"/>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2" name="Google Shape;12;p2"/>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 name="Google Shape;13;p2"/>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4" name="Google Shape;14;p2"/>
            <p:cNvSpPr/>
            <p:nvPr/>
          </p:nvSpPr>
          <p:spPr>
            <a:xfrm>
              <a:off x="113340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5" name="Google Shape;15;p2"/>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 name="Google Shape;16;p2"/>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 name="Google Shape;17;p2"/>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 name="Google Shape;18;p2"/>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 name="Google Shape;19;p2"/>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0" name="Google Shape;20;p2"/>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1" name="Google Shape;21;p2"/>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2" name="Google Shape;22;p2"/>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3" name="Google Shape;23;p2"/>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4" name="Google Shape;24;p2"/>
            <p:cNvSpPr/>
            <p:nvPr/>
          </p:nvSpPr>
          <p:spPr>
            <a:xfrm>
              <a:off x="7848601" y="18269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5" name="Google Shape;25;p2"/>
            <p:cNvSpPr/>
            <p:nvPr/>
          </p:nvSpPr>
          <p:spPr>
            <a:xfrm>
              <a:off x="1448201" y="-781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6" name="Google Shape;26;p2"/>
            <p:cNvSpPr/>
            <p:nvPr/>
          </p:nvSpPr>
          <p:spPr>
            <a:xfrm>
              <a:off x="-581024" y="334095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7" name="Google Shape;27;p2"/>
            <p:cNvSpPr/>
            <p:nvPr/>
          </p:nvSpPr>
          <p:spPr>
            <a:xfrm>
              <a:off x="1152450" y="131360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8" name="Google Shape;28;p2"/>
            <p:cNvSpPr/>
            <p:nvPr/>
          </p:nvSpPr>
          <p:spPr>
            <a:xfrm>
              <a:off x="7496375" y="316145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29" name="Google Shape;29;p2"/>
            <p:cNvSpPr/>
            <p:nvPr/>
          </p:nvSpPr>
          <p:spPr>
            <a:xfrm rot="10800000">
              <a:off x="7744475" y="-9"/>
              <a:ext cx="1027674" cy="75248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30" name="Google Shape;30;p2"/>
          <p:cNvSpPr txBox="1">
            <a:spLocks noGrp="1"/>
          </p:cNvSpPr>
          <p:nvPr>
            <p:ph type="ctrTitle"/>
          </p:nvPr>
        </p:nvSpPr>
        <p:spPr>
          <a:xfrm>
            <a:off x="702900" y="3250075"/>
            <a:ext cx="4955100" cy="11598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1"/>
        <p:cNvGrpSpPr/>
        <p:nvPr/>
      </p:nvGrpSpPr>
      <p:grpSpPr>
        <a:xfrm>
          <a:off x="0" y="0"/>
          <a:ext cx="0" cy="0"/>
          <a:chOff x="0" y="0"/>
          <a:chExt cx="0" cy="0"/>
        </a:xfrm>
      </p:grpSpPr>
      <p:grpSp>
        <p:nvGrpSpPr>
          <p:cNvPr id="32" name="Google Shape;32;p3"/>
          <p:cNvGrpSpPr/>
          <p:nvPr/>
        </p:nvGrpSpPr>
        <p:grpSpPr>
          <a:xfrm>
            <a:off x="-981075" y="-78100"/>
            <a:ext cx="11516344" cy="5221552"/>
            <a:chOff x="-981075" y="-78100"/>
            <a:chExt cx="11516344" cy="5221552"/>
          </a:xfrm>
        </p:grpSpPr>
        <p:sp>
          <p:nvSpPr>
            <p:cNvPr id="33" name="Google Shape;33;p3"/>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4" name="Google Shape;34;p3"/>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5" name="Google Shape;35;p3"/>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6" name="Google Shape;36;p3"/>
            <p:cNvSpPr/>
            <p:nvPr/>
          </p:nvSpPr>
          <p:spPr>
            <a:xfrm>
              <a:off x="113340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7" name="Google Shape;37;p3"/>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8" name="Google Shape;38;p3"/>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39" name="Google Shape;39;p3"/>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0" name="Google Shape;40;p3"/>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1" name="Google Shape;41;p3"/>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2" name="Google Shape;42;p3"/>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3" name="Google Shape;43;p3"/>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4" name="Google Shape;44;p3"/>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5" name="Google Shape;45;p3"/>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6" name="Google Shape;46;p3"/>
            <p:cNvSpPr/>
            <p:nvPr/>
          </p:nvSpPr>
          <p:spPr>
            <a:xfrm>
              <a:off x="7848601" y="18269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7" name="Google Shape;47;p3"/>
            <p:cNvSpPr/>
            <p:nvPr/>
          </p:nvSpPr>
          <p:spPr>
            <a:xfrm>
              <a:off x="1448201" y="-781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8" name="Google Shape;48;p3"/>
            <p:cNvSpPr/>
            <p:nvPr/>
          </p:nvSpPr>
          <p:spPr>
            <a:xfrm>
              <a:off x="-581024" y="334095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49" name="Google Shape;49;p3"/>
            <p:cNvSpPr/>
            <p:nvPr/>
          </p:nvSpPr>
          <p:spPr>
            <a:xfrm>
              <a:off x="1152450" y="131360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50" name="Google Shape;50;p3"/>
            <p:cNvSpPr/>
            <p:nvPr/>
          </p:nvSpPr>
          <p:spPr>
            <a:xfrm>
              <a:off x="7496375" y="316145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51" name="Google Shape;51;p3"/>
            <p:cNvSpPr/>
            <p:nvPr/>
          </p:nvSpPr>
          <p:spPr>
            <a:xfrm rot="10800000">
              <a:off x="7744475" y="-9"/>
              <a:ext cx="1027674" cy="75248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52" name="Google Shape;52;p3"/>
          <p:cNvSpPr txBox="1">
            <a:spLocks noGrp="1"/>
          </p:cNvSpPr>
          <p:nvPr>
            <p:ph type="ctrTitle"/>
          </p:nvPr>
        </p:nvSpPr>
        <p:spPr>
          <a:xfrm>
            <a:off x="2305150" y="2884378"/>
            <a:ext cx="5811000" cy="4758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3" name="Google Shape;53;p3"/>
          <p:cNvSpPr txBox="1">
            <a:spLocks noGrp="1"/>
          </p:cNvSpPr>
          <p:nvPr>
            <p:ph type="subTitle" idx="1"/>
          </p:nvPr>
        </p:nvSpPr>
        <p:spPr>
          <a:xfrm>
            <a:off x="2305150" y="3385436"/>
            <a:ext cx="5811000" cy="410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1600"/>
              <a:buNone/>
              <a:defRPr/>
            </a:lvl1pPr>
            <a:lvl2pPr lvl="1" rtl="0">
              <a:spcBef>
                <a:spcPts val="800"/>
              </a:spcBef>
              <a:spcAft>
                <a:spcPts val="0"/>
              </a:spcAft>
              <a:buClr>
                <a:schemeClr val="dk1"/>
              </a:buClr>
              <a:buSzPts val="3000"/>
              <a:buNone/>
              <a:defRPr sz="3000"/>
            </a:lvl2pPr>
            <a:lvl3pPr lvl="2" rtl="0">
              <a:spcBef>
                <a:spcPts val="800"/>
              </a:spcBef>
              <a:spcAft>
                <a:spcPts val="0"/>
              </a:spcAft>
              <a:buClr>
                <a:schemeClr val="dk1"/>
              </a:buClr>
              <a:buSzPts val="3000"/>
              <a:buNone/>
              <a:defRPr sz="3000"/>
            </a:lvl3pPr>
            <a:lvl4pPr lvl="3" rtl="0">
              <a:spcBef>
                <a:spcPts val="800"/>
              </a:spcBef>
              <a:spcAft>
                <a:spcPts val="0"/>
              </a:spcAft>
              <a:buSzPts val="3000"/>
              <a:buNone/>
              <a:defRPr sz="3000"/>
            </a:lvl4pPr>
            <a:lvl5pPr lvl="4" rtl="0">
              <a:spcBef>
                <a:spcPts val="800"/>
              </a:spcBef>
              <a:spcAft>
                <a:spcPts val="0"/>
              </a:spcAft>
              <a:buSzPts val="3000"/>
              <a:buNone/>
              <a:defRPr sz="3000"/>
            </a:lvl5pPr>
            <a:lvl6pPr lvl="5" rtl="0">
              <a:spcBef>
                <a:spcPts val="800"/>
              </a:spcBef>
              <a:spcAft>
                <a:spcPts val="0"/>
              </a:spcAft>
              <a:buSzPts val="3000"/>
              <a:buNone/>
              <a:defRPr sz="3000"/>
            </a:lvl6pPr>
            <a:lvl7pPr lvl="6" rtl="0">
              <a:spcBef>
                <a:spcPts val="800"/>
              </a:spcBef>
              <a:spcAft>
                <a:spcPts val="0"/>
              </a:spcAft>
              <a:buSzPts val="3000"/>
              <a:buNone/>
              <a:defRPr sz="3000"/>
            </a:lvl7pPr>
            <a:lvl8pPr lvl="7" rtl="0">
              <a:spcBef>
                <a:spcPts val="800"/>
              </a:spcBef>
              <a:spcAft>
                <a:spcPts val="0"/>
              </a:spcAft>
              <a:buSzPts val="3000"/>
              <a:buNone/>
              <a:defRPr sz="3000"/>
            </a:lvl8pPr>
            <a:lvl9pPr lvl="8" rtl="0">
              <a:spcBef>
                <a:spcPts val="800"/>
              </a:spcBef>
              <a:spcAft>
                <a:spcPts val="80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70"/>
        <p:cNvGrpSpPr/>
        <p:nvPr/>
      </p:nvGrpSpPr>
      <p:grpSpPr>
        <a:xfrm>
          <a:off x="0" y="0"/>
          <a:ext cx="0" cy="0"/>
          <a:chOff x="0" y="0"/>
          <a:chExt cx="0" cy="0"/>
        </a:xfrm>
      </p:grpSpPr>
      <p:sp>
        <p:nvSpPr>
          <p:cNvPr id="71" name="Google Shape;71;p5"/>
          <p:cNvSpPr/>
          <p:nvPr/>
        </p:nvSpPr>
        <p:spPr>
          <a:xfrm>
            <a:off x="-45517" y="689752"/>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nvGrpSpPr>
          <p:cNvPr id="72" name="Google Shape;72;p5"/>
          <p:cNvGrpSpPr/>
          <p:nvPr/>
        </p:nvGrpSpPr>
        <p:grpSpPr>
          <a:xfrm>
            <a:off x="6320991" y="-7"/>
            <a:ext cx="3630818" cy="5143498"/>
            <a:chOff x="6320991" y="-7"/>
            <a:chExt cx="3630818" cy="5143498"/>
          </a:xfrm>
        </p:grpSpPr>
        <p:sp>
          <p:nvSpPr>
            <p:cNvPr id="73" name="Google Shape;73;p5"/>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4" name="Google Shape;74;p5"/>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5" name="Google Shape;75;p5"/>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6" name="Google Shape;76;p5"/>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7" name="Google Shape;77;p5"/>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8" name="Google Shape;78;p5"/>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79" name="Google Shape;79;p5"/>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80" name="Google Shape;80;p5"/>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81" name="Google Shape;81;p5"/>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82" name="Google Shape;82;p5"/>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83" name="Google Shape;83;p5"/>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84" name="Google Shape;84;p5"/>
          <p:cNvSpPr txBox="1">
            <a:spLocks noGrp="1"/>
          </p:cNvSpPr>
          <p:nvPr>
            <p:ph type="title"/>
          </p:nvPr>
        </p:nvSpPr>
        <p:spPr>
          <a:xfrm>
            <a:off x="779100" y="836000"/>
            <a:ext cx="60105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5" name="Google Shape;85;p5"/>
          <p:cNvSpPr txBox="1">
            <a:spLocks noGrp="1"/>
          </p:cNvSpPr>
          <p:nvPr>
            <p:ph type="body" idx="1"/>
          </p:nvPr>
        </p:nvSpPr>
        <p:spPr>
          <a:xfrm>
            <a:off x="779100" y="1503550"/>
            <a:ext cx="6010500" cy="28842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86" name="Google Shape;86;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7"/>
        <p:cNvGrpSpPr/>
        <p:nvPr/>
      </p:nvGrpSpPr>
      <p:grpSpPr>
        <a:xfrm>
          <a:off x="0" y="0"/>
          <a:ext cx="0" cy="0"/>
          <a:chOff x="0" y="0"/>
          <a:chExt cx="0" cy="0"/>
        </a:xfrm>
      </p:grpSpPr>
      <p:sp>
        <p:nvSpPr>
          <p:cNvPr id="88" name="Google Shape;88;p6"/>
          <p:cNvSpPr/>
          <p:nvPr/>
        </p:nvSpPr>
        <p:spPr>
          <a:xfrm>
            <a:off x="-45517" y="689752"/>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nvGrpSpPr>
          <p:cNvPr id="89" name="Google Shape;89;p6"/>
          <p:cNvGrpSpPr/>
          <p:nvPr/>
        </p:nvGrpSpPr>
        <p:grpSpPr>
          <a:xfrm>
            <a:off x="6320991" y="-7"/>
            <a:ext cx="3630818" cy="5143498"/>
            <a:chOff x="6320991" y="-7"/>
            <a:chExt cx="3630818" cy="5143498"/>
          </a:xfrm>
        </p:grpSpPr>
        <p:sp>
          <p:nvSpPr>
            <p:cNvPr id="90" name="Google Shape;90;p6"/>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1" name="Google Shape;91;p6"/>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2" name="Google Shape;92;p6"/>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3" name="Google Shape;93;p6"/>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4" name="Google Shape;94;p6"/>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5" name="Google Shape;95;p6"/>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6" name="Google Shape;96;p6"/>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7" name="Google Shape;97;p6"/>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8" name="Google Shape;98;p6"/>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99" name="Google Shape;99;p6"/>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00" name="Google Shape;100;p6"/>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101" name="Google Shape;101;p6"/>
          <p:cNvSpPr txBox="1">
            <a:spLocks noGrp="1"/>
          </p:cNvSpPr>
          <p:nvPr>
            <p:ph type="title"/>
          </p:nvPr>
        </p:nvSpPr>
        <p:spPr>
          <a:xfrm>
            <a:off x="779100" y="836000"/>
            <a:ext cx="60105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2" name="Google Shape;102;p6"/>
          <p:cNvSpPr txBox="1">
            <a:spLocks noGrp="1"/>
          </p:cNvSpPr>
          <p:nvPr>
            <p:ph type="body" idx="1"/>
          </p:nvPr>
        </p:nvSpPr>
        <p:spPr>
          <a:xfrm>
            <a:off x="779075" y="1503550"/>
            <a:ext cx="28083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2000"/>
            </a:lvl1pPr>
            <a:lvl2pPr marL="914400" lvl="1" indent="-317500" rtl="0">
              <a:spcBef>
                <a:spcPts val="800"/>
              </a:spcBef>
              <a:spcAft>
                <a:spcPts val="0"/>
              </a:spcAft>
              <a:buSzPts val="1400"/>
              <a:buChar char="⬡"/>
              <a:defRPr sz="2000"/>
            </a:lvl2pPr>
            <a:lvl3pPr marL="1371600" lvl="2" indent="-317500" rtl="0">
              <a:spcBef>
                <a:spcPts val="800"/>
              </a:spcBef>
              <a:spcAft>
                <a:spcPts val="0"/>
              </a:spcAft>
              <a:buSzPts val="14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03" name="Google Shape;103;p6"/>
          <p:cNvSpPr txBox="1">
            <a:spLocks noGrp="1"/>
          </p:cNvSpPr>
          <p:nvPr>
            <p:ph type="body" idx="2"/>
          </p:nvPr>
        </p:nvSpPr>
        <p:spPr>
          <a:xfrm>
            <a:off x="3981304" y="1503550"/>
            <a:ext cx="28083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2000"/>
            </a:lvl1pPr>
            <a:lvl2pPr marL="914400" lvl="1" indent="-317500" rtl="0">
              <a:spcBef>
                <a:spcPts val="800"/>
              </a:spcBef>
              <a:spcAft>
                <a:spcPts val="0"/>
              </a:spcAft>
              <a:buSzPts val="1400"/>
              <a:buChar char="⬡"/>
              <a:defRPr sz="2000"/>
            </a:lvl2pPr>
            <a:lvl3pPr marL="1371600" lvl="2" indent="-317500" rtl="0">
              <a:spcBef>
                <a:spcPts val="800"/>
              </a:spcBef>
              <a:spcAft>
                <a:spcPts val="0"/>
              </a:spcAft>
              <a:buSzPts val="14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104" name="Google Shape;104;p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5"/>
        <p:cNvGrpSpPr/>
        <p:nvPr/>
      </p:nvGrpSpPr>
      <p:grpSpPr>
        <a:xfrm>
          <a:off x="0" y="0"/>
          <a:ext cx="0" cy="0"/>
          <a:chOff x="0" y="0"/>
          <a:chExt cx="0" cy="0"/>
        </a:xfrm>
      </p:grpSpPr>
      <p:sp>
        <p:nvSpPr>
          <p:cNvPr id="106" name="Google Shape;106;p7"/>
          <p:cNvSpPr/>
          <p:nvPr/>
        </p:nvSpPr>
        <p:spPr>
          <a:xfrm>
            <a:off x="-45517" y="689752"/>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nvGrpSpPr>
          <p:cNvPr id="107" name="Google Shape;107;p7"/>
          <p:cNvGrpSpPr/>
          <p:nvPr/>
        </p:nvGrpSpPr>
        <p:grpSpPr>
          <a:xfrm>
            <a:off x="6320991" y="-7"/>
            <a:ext cx="3630818" cy="5143498"/>
            <a:chOff x="6320991" y="-7"/>
            <a:chExt cx="3630818" cy="5143498"/>
          </a:xfrm>
        </p:grpSpPr>
        <p:sp>
          <p:nvSpPr>
            <p:cNvPr id="108" name="Google Shape;108;p7"/>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09" name="Google Shape;109;p7"/>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0" name="Google Shape;110;p7"/>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1" name="Google Shape;111;p7"/>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2" name="Google Shape;112;p7"/>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3" name="Google Shape;113;p7"/>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4" name="Google Shape;114;p7"/>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5" name="Google Shape;115;p7"/>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6" name="Google Shape;116;p7"/>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7" name="Google Shape;117;p7"/>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18" name="Google Shape;118;p7"/>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119" name="Google Shape;119;p7"/>
          <p:cNvSpPr txBox="1">
            <a:spLocks noGrp="1"/>
          </p:cNvSpPr>
          <p:nvPr>
            <p:ph type="title"/>
          </p:nvPr>
        </p:nvSpPr>
        <p:spPr>
          <a:xfrm>
            <a:off x="779100" y="836000"/>
            <a:ext cx="66771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0" name="Google Shape;120;p7"/>
          <p:cNvSpPr txBox="1">
            <a:spLocks noGrp="1"/>
          </p:cNvSpPr>
          <p:nvPr>
            <p:ph type="body" idx="1"/>
          </p:nvPr>
        </p:nvSpPr>
        <p:spPr>
          <a:xfrm>
            <a:off x="779100" y="1503550"/>
            <a:ext cx="20799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800"/>
            </a:lvl1pPr>
            <a:lvl2pPr marL="914400" lvl="1" indent="-317500" rtl="0">
              <a:spcBef>
                <a:spcPts val="800"/>
              </a:spcBef>
              <a:spcAft>
                <a:spcPts val="0"/>
              </a:spcAft>
              <a:buSzPts val="1400"/>
              <a:buChar char="⬡"/>
              <a:defRPr sz="1800"/>
            </a:lvl2pPr>
            <a:lvl3pPr marL="1371600" lvl="2" indent="-317500" rtl="0">
              <a:spcBef>
                <a:spcPts val="800"/>
              </a:spcBef>
              <a:spcAft>
                <a:spcPts val="0"/>
              </a:spcAft>
              <a:buSzPts val="14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121" name="Google Shape;121;p7"/>
          <p:cNvSpPr txBox="1">
            <a:spLocks noGrp="1"/>
          </p:cNvSpPr>
          <p:nvPr>
            <p:ph type="body" idx="2"/>
          </p:nvPr>
        </p:nvSpPr>
        <p:spPr>
          <a:xfrm>
            <a:off x="3077669" y="1503550"/>
            <a:ext cx="20799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800"/>
            </a:lvl1pPr>
            <a:lvl2pPr marL="914400" lvl="1" indent="-317500" rtl="0">
              <a:spcBef>
                <a:spcPts val="800"/>
              </a:spcBef>
              <a:spcAft>
                <a:spcPts val="0"/>
              </a:spcAft>
              <a:buSzPts val="1400"/>
              <a:buChar char="⬡"/>
              <a:defRPr sz="1800"/>
            </a:lvl2pPr>
            <a:lvl3pPr marL="1371600" lvl="2" indent="-317500" rtl="0">
              <a:spcBef>
                <a:spcPts val="800"/>
              </a:spcBef>
              <a:spcAft>
                <a:spcPts val="0"/>
              </a:spcAft>
              <a:buSzPts val="14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122" name="Google Shape;122;p7"/>
          <p:cNvSpPr txBox="1">
            <a:spLocks noGrp="1"/>
          </p:cNvSpPr>
          <p:nvPr>
            <p:ph type="body" idx="3"/>
          </p:nvPr>
        </p:nvSpPr>
        <p:spPr>
          <a:xfrm>
            <a:off x="5376238" y="1503550"/>
            <a:ext cx="2079900" cy="3268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800"/>
            </a:lvl1pPr>
            <a:lvl2pPr marL="914400" lvl="1" indent="-317500" rtl="0">
              <a:spcBef>
                <a:spcPts val="800"/>
              </a:spcBef>
              <a:spcAft>
                <a:spcPts val="0"/>
              </a:spcAft>
              <a:buSzPts val="1400"/>
              <a:buChar char="⬡"/>
              <a:defRPr sz="1800"/>
            </a:lvl2pPr>
            <a:lvl3pPr marL="1371600" lvl="2" indent="-317500" rtl="0">
              <a:spcBef>
                <a:spcPts val="800"/>
              </a:spcBef>
              <a:spcAft>
                <a:spcPts val="0"/>
              </a:spcAft>
              <a:buSzPts val="14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123" name="Google Shape;123;p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4"/>
        <p:cNvGrpSpPr/>
        <p:nvPr/>
      </p:nvGrpSpPr>
      <p:grpSpPr>
        <a:xfrm>
          <a:off x="0" y="0"/>
          <a:ext cx="0" cy="0"/>
          <a:chOff x="0" y="0"/>
          <a:chExt cx="0" cy="0"/>
        </a:xfrm>
      </p:grpSpPr>
      <p:sp>
        <p:nvSpPr>
          <p:cNvPr id="125" name="Google Shape;125;p8"/>
          <p:cNvSpPr/>
          <p:nvPr/>
        </p:nvSpPr>
        <p:spPr>
          <a:xfrm>
            <a:off x="-45517" y="689752"/>
            <a:ext cx="624020" cy="688794"/>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nvGrpSpPr>
          <p:cNvPr id="126" name="Google Shape;126;p8"/>
          <p:cNvGrpSpPr/>
          <p:nvPr/>
        </p:nvGrpSpPr>
        <p:grpSpPr>
          <a:xfrm>
            <a:off x="6320991" y="-7"/>
            <a:ext cx="3630818" cy="5143498"/>
            <a:chOff x="6320991" y="-7"/>
            <a:chExt cx="3630818" cy="5143498"/>
          </a:xfrm>
        </p:grpSpPr>
        <p:sp>
          <p:nvSpPr>
            <p:cNvPr id="127" name="Google Shape;127;p8"/>
            <p:cNvSpPr/>
            <p:nvPr/>
          </p:nvSpPr>
          <p:spPr>
            <a:xfrm>
              <a:off x="6320991"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28" name="Google Shape;128;p8"/>
            <p:cNvSpPr/>
            <p:nvPr/>
          </p:nvSpPr>
          <p:spPr>
            <a:xfrm>
              <a:off x="7806636" y="4115782"/>
              <a:ext cx="1403568" cy="1027710"/>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29" name="Google Shape;129;p8"/>
            <p:cNvSpPr/>
            <p:nvPr/>
          </p:nvSpPr>
          <p:spPr>
            <a:xfrm>
              <a:off x="8548210"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0" name="Google Shape;130;p8"/>
            <p:cNvSpPr/>
            <p:nvPr/>
          </p:nvSpPr>
          <p:spPr>
            <a:xfrm rot="10800000">
              <a:off x="7806422" y="30"/>
              <a:ext cx="1404540" cy="515400"/>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1" name="Google Shape;131;p8"/>
            <p:cNvSpPr/>
            <p:nvPr/>
          </p:nvSpPr>
          <p:spPr>
            <a:xfrm>
              <a:off x="7806643" y="1543679"/>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2" name="Google Shape;132;p8"/>
            <p:cNvSpPr/>
            <p:nvPr/>
          </p:nvSpPr>
          <p:spPr>
            <a:xfrm>
              <a:off x="7065077" y="260974"/>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3" name="Google Shape;133;p8"/>
            <p:cNvSpPr/>
            <p:nvPr/>
          </p:nvSpPr>
          <p:spPr>
            <a:xfrm>
              <a:off x="8745616" y="1335143"/>
              <a:ext cx="835681" cy="92246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4" name="Google Shape;134;p8"/>
            <p:cNvSpPr/>
            <p:nvPr/>
          </p:nvSpPr>
          <p:spPr>
            <a:xfrm>
              <a:off x="7133773" y="3941724"/>
              <a:ext cx="507445" cy="5601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5" name="Google Shape;135;p8"/>
            <p:cNvSpPr/>
            <p:nvPr/>
          </p:nvSpPr>
          <p:spPr>
            <a:xfrm rot="10800000">
              <a:off x="7406482" y="-7"/>
              <a:ext cx="720792" cy="527782"/>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6" name="Google Shape;136;p8"/>
            <p:cNvSpPr/>
            <p:nvPr/>
          </p:nvSpPr>
          <p:spPr>
            <a:xfrm>
              <a:off x="7331887" y="2181982"/>
              <a:ext cx="962029" cy="106196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37" name="Google Shape;137;p8"/>
            <p:cNvSpPr/>
            <p:nvPr/>
          </p:nvSpPr>
          <p:spPr>
            <a:xfrm>
              <a:off x="8548210" y="2833077"/>
              <a:ext cx="1403600" cy="1549387"/>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138" name="Google Shape;138;p8"/>
          <p:cNvSpPr txBox="1">
            <a:spLocks noGrp="1"/>
          </p:cNvSpPr>
          <p:nvPr>
            <p:ph type="title"/>
          </p:nvPr>
        </p:nvSpPr>
        <p:spPr>
          <a:xfrm>
            <a:off x="779100" y="836000"/>
            <a:ext cx="6010500" cy="396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9" name="Google Shape;139;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57"/>
        <p:cNvGrpSpPr/>
        <p:nvPr/>
      </p:nvGrpSpPr>
      <p:grpSpPr>
        <a:xfrm>
          <a:off x="0" y="0"/>
          <a:ext cx="0" cy="0"/>
          <a:chOff x="0" y="0"/>
          <a:chExt cx="0" cy="0"/>
        </a:xfrm>
      </p:grpSpPr>
      <p:grpSp>
        <p:nvGrpSpPr>
          <p:cNvPr id="158" name="Google Shape;158;p10"/>
          <p:cNvGrpSpPr/>
          <p:nvPr/>
        </p:nvGrpSpPr>
        <p:grpSpPr>
          <a:xfrm>
            <a:off x="-981075" y="-3"/>
            <a:ext cx="11516344" cy="5143455"/>
            <a:chOff x="-981075" y="-3"/>
            <a:chExt cx="11516344" cy="5143455"/>
          </a:xfrm>
        </p:grpSpPr>
        <p:sp>
          <p:nvSpPr>
            <p:cNvPr id="159" name="Google Shape;159;p10"/>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0" name="Google Shape;160;p10"/>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1" name="Google Shape;161;p10"/>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2" name="Google Shape;162;p10"/>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3" name="Google Shape;163;p10"/>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4" name="Google Shape;164;p10"/>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5" name="Google Shape;165;p10"/>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6" name="Google Shape;166;p10"/>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7" name="Google Shape;167;p10"/>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8" name="Google Shape;168;p10"/>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69" name="Google Shape;169;p10"/>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0" name="Google Shape;170;p10"/>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
        <p:nvSpPr>
          <p:cNvPr id="171" name="Google Shape;171;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 Color background">
  <p:cSld name="BLANK_1">
    <p:bg>
      <p:bgPr>
        <a:solidFill>
          <a:schemeClr val="accent1"/>
        </a:solidFill>
        <a:effectLst/>
      </p:bgPr>
    </p:bg>
    <p:spTree>
      <p:nvGrpSpPr>
        <p:cNvPr id="1" name="Shape 172"/>
        <p:cNvGrpSpPr/>
        <p:nvPr/>
      </p:nvGrpSpPr>
      <p:grpSpPr>
        <a:xfrm>
          <a:off x="0" y="0"/>
          <a:ext cx="0" cy="0"/>
          <a:chOff x="0" y="0"/>
          <a:chExt cx="0" cy="0"/>
        </a:xfrm>
      </p:grpSpPr>
      <p:sp>
        <p:nvSpPr>
          <p:cNvPr id="173" name="Google Shape;173;p11"/>
          <p:cNvSpPr txBox="1">
            <a:spLocks noGrp="1"/>
          </p:cNvSpPr>
          <p:nvPr>
            <p:ph type="sldNum" idx="12"/>
          </p:nvPr>
        </p:nvSpPr>
        <p:spPr>
          <a:xfrm>
            <a:off x="8480584" y="4749851"/>
            <a:ext cx="548700" cy="393600"/>
          </a:xfrm>
          <a:prstGeom prst="rect">
            <a:avLst/>
          </a:prstGeom>
          <a:noFill/>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grpSp>
        <p:nvGrpSpPr>
          <p:cNvPr id="174" name="Google Shape;174;p11"/>
          <p:cNvGrpSpPr/>
          <p:nvPr/>
        </p:nvGrpSpPr>
        <p:grpSpPr>
          <a:xfrm>
            <a:off x="-981075" y="-78100"/>
            <a:ext cx="11516344" cy="5221552"/>
            <a:chOff x="-981075" y="-78100"/>
            <a:chExt cx="11516344" cy="5221552"/>
          </a:xfrm>
        </p:grpSpPr>
        <p:sp>
          <p:nvSpPr>
            <p:cNvPr id="175" name="Google Shape;175;p11"/>
            <p:cNvSpPr/>
            <p:nvPr/>
          </p:nvSpPr>
          <p:spPr>
            <a:xfrm rot="10800000">
              <a:off x="4304464"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6" name="Google Shape;176;p11"/>
            <p:cNvSpPr/>
            <p:nvPr/>
          </p:nvSpPr>
          <p:spPr>
            <a:xfrm rot="10800000">
              <a:off x="6419277"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7" name="Google Shape;177;p11"/>
            <p:cNvSpPr/>
            <p:nvPr/>
          </p:nvSpPr>
          <p:spPr>
            <a:xfrm rot="10800000">
              <a:off x="2189989" y="-3"/>
              <a:ext cx="2002536" cy="734878"/>
            </a:xfrm>
            <a:custGeom>
              <a:avLst/>
              <a:gdLst/>
              <a:ahLst/>
              <a:cxnLst/>
              <a:rect l="l" t="t" r="r" b="b"/>
              <a:pathLst>
                <a:path w="21600" h="21175" extrusionOk="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8" name="Google Shape;178;p11"/>
            <p:cNvSpPr/>
            <p:nvPr/>
          </p:nvSpPr>
          <p:spPr>
            <a:xfrm>
              <a:off x="1133400"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79" name="Google Shape;179;p11"/>
            <p:cNvSpPr/>
            <p:nvPr/>
          </p:nvSpPr>
          <p:spPr>
            <a:xfrm>
              <a:off x="3247913"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0" name="Google Shape;180;p11"/>
            <p:cNvSpPr/>
            <p:nvPr/>
          </p:nvSpPr>
          <p:spPr>
            <a:xfrm>
              <a:off x="7476888" y="4039228"/>
              <a:ext cx="2001186" cy="1104224"/>
            </a:xfrm>
            <a:custGeom>
              <a:avLst/>
              <a:gdLst/>
              <a:ahLst/>
              <a:cxnLst/>
              <a:rect l="l" t="t" r="r" b="b"/>
              <a:pathLst>
                <a:path w="21600" h="21315" extrusionOk="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1" name="Google Shape;181;p11"/>
            <p:cNvSpPr/>
            <p:nvPr/>
          </p:nvSpPr>
          <p:spPr>
            <a:xfrm>
              <a:off x="7620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2" name="Google Shape;182;p11"/>
            <p:cNvSpPr/>
            <p:nvPr/>
          </p:nvSpPr>
          <p:spPr>
            <a:xfrm>
              <a:off x="2190677"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3" name="Google Shape;183;p11"/>
            <p:cNvSpPr/>
            <p:nvPr/>
          </p:nvSpPr>
          <p:spPr>
            <a:xfrm>
              <a:off x="6419630"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4" name="Google Shape;184;p11"/>
            <p:cNvSpPr/>
            <p:nvPr/>
          </p:nvSpPr>
          <p:spPr>
            <a:xfrm>
              <a:off x="8534106" y="22008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5" name="Google Shape;185;p11"/>
            <p:cNvSpPr/>
            <p:nvPr/>
          </p:nvSpPr>
          <p:spPr>
            <a:xfrm>
              <a:off x="-98107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6" name="Google Shape;186;p11"/>
            <p:cNvSpPr/>
            <p:nvPr/>
          </p:nvSpPr>
          <p:spPr>
            <a:xfrm>
              <a:off x="3247878"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7" name="Google Shape;187;p11"/>
            <p:cNvSpPr/>
            <p:nvPr/>
          </p:nvSpPr>
          <p:spPr>
            <a:xfrm>
              <a:off x="5362355" y="372088"/>
              <a:ext cx="2001163" cy="220898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1006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8" name="Google Shape;188;p11"/>
            <p:cNvSpPr/>
            <p:nvPr/>
          </p:nvSpPr>
          <p:spPr>
            <a:xfrm>
              <a:off x="7848601" y="18269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89" name="Google Shape;189;p11"/>
            <p:cNvSpPr/>
            <p:nvPr/>
          </p:nvSpPr>
          <p:spPr>
            <a:xfrm>
              <a:off x="1448201" y="-7810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0" name="Google Shape;190;p11"/>
            <p:cNvSpPr/>
            <p:nvPr/>
          </p:nvSpPr>
          <p:spPr>
            <a:xfrm>
              <a:off x="-581024" y="3340950"/>
              <a:ext cx="1371581" cy="1514058"/>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1" name="Google Shape;191;p11"/>
            <p:cNvSpPr/>
            <p:nvPr/>
          </p:nvSpPr>
          <p:spPr>
            <a:xfrm>
              <a:off x="1152450" y="131360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2" name="Google Shape;192;p11"/>
            <p:cNvSpPr/>
            <p:nvPr/>
          </p:nvSpPr>
          <p:spPr>
            <a:xfrm>
              <a:off x="7496375" y="3161451"/>
              <a:ext cx="723479" cy="798620"/>
            </a:xfrm>
            <a:custGeom>
              <a:avLst/>
              <a:gdLst/>
              <a:ahLst/>
              <a:cxnLst/>
              <a:rect l="l" t="t" r="r" b="b"/>
              <a:pathLst>
                <a:path w="21598" h="21315" extrusionOk="0">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sp>
          <p:nvSpPr>
            <p:cNvPr id="193" name="Google Shape;193;p11"/>
            <p:cNvSpPr/>
            <p:nvPr/>
          </p:nvSpPr>
          <p:spPr>
            <a:xfrm rot="10800000">
              <a:off x="7744475" y="-9"/>
              <a:ext cx="1027674" cy="752485"/>
            </a:xfrm>
            <a:custGeom>
              <a:avLst/>
              <a:gdLst/>
              <a:ahLst/>
              <a:cxnLst/>
              <a:rect l="l" t="t" r="r" b="b"/>
              <a:pathLst>
                <a:path w="21600" h="21385" extrusionOk="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4F0089">
                <a:alpha val="15080"/>
              </a:srgbClr>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Calibri"/>
                <a:buNone/>
              </a:pPr>
              <a:endParaRPr sz="1800" i="0" u="none" strike="noStrike" cap="none">
                <a:solidFill>
                  <a:srgbClr val="000000"/>
                </a:solidFil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9100" y="836000"/>
            <a:ext cx="6010500" cy="3963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1pPr>
            <a:lvl2pPr lvl="1"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2pPr>
            <a:lvl3pPr lvl="2"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3pPr>
            <a:lvl4pPr lvl="3"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4pPr>
            <a:lvl5pPr lvl="4"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5pPr>
            <a:lvl6pPr lvl="5"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6pPr>
            <a:lvl7pPr lvl="6"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7pPr>
            <a:lvl8pPr lvl="7"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8pPr>
            <a:lvl9pPr lvl="8" rtl="0">
              <a:lnSpc>
                <a:spcPct val="90000"/>
              </a:lnSpc>
              <a:spcBef>
                <a:spcPts val="0"/>
              </a:spcBef>
              <a:spcAft>
                <a:spcPts val="0"/>
              </a:spcAft>
              <a:buClr>
                <a:schemeClr val="accent1"/>
              </a:buClr>
              <a:buSzPts val="3200"/>
              <a:buFont typeface="Catamaran"/>
              <a:buNone/>
              <a:defRPr sz="3200" b="1">
                <a:solidFill>
                  <a:schemeClr val="accent1"/>
                </a:solidFill>
                <a:latin typeface="Catamaran"/>
                <a:ea typeface="Catamaran"/>
                <a:cs typeface="Catamaran"/>
                <a:sym typeface="Catamaran"/>
              </a:defRPr>
            </a:lvl9pPr>
          </a:lstStyle>
          <a:p>
            <a:endParaRPr/>
          </a:p>
        </p:txBody>
      </p:sp>
      <p:sp>
        <p:nvSpPr>
          <p:cNvPr id="7" name="Google Shape;7;p1"/>
          <p:cNvSpPr txBox="1">
            <a:spLocks noGrp="1"/>
          </p:cNvSpPr>
          <p:nvPr>
            <p:ph type="body" idx="1"/>
          </p:nvPr>
        </p:nvSpPr>
        <p:spPr>
          <a:xfrm>
            <a:off x="779100" y="1503550"/>
            <a:ext cx="6010500" cy="2884200"/>
          </a:xfrm>
          <a:prstGeom prst="rect">
            <a:avLst/>
          </a:prstGeom>
          <a:noFill/>
          <a:ln>
            <a:noFill/>
          </a:ln>
        </p:spPr>
        <p:txBody>
          <a:bodyPr spcFirstLastPara="1" wrap="square" lIns="0" tIns="0" rIns="0" bIns="0" anchor="t" anchorCtr="0">
            <a:noAutofit/>
          </a:bodyPr>
          <a:lstStyle>
            <a:lvl1pPr marL="457200" lvl="0" indent="-330200" rtl="0">
              <a:lnSpc>
                <a:spcPct val="115000"/>
              </a:lnSpc>
              <a:spcBef>
                <a:spcPts val="0"/>
              </a:spcBef>
              <a:spcAft>
                <a:spcPts val="0"/>
              </a:spcAft>
              <a:buClr>
                <a:schemeClr val="accent5"/>
              </a:buClr>
              <a:buSzPts val="1600"/>
              <a:buFont typeface="Catamaran Thin"/>
              <a:buChar char="⬢"/>
              <a:defRPr sz="2400">
                <a:solidFill>
                  <a:schemeClr val="dk1"/>
                </a:solidFill>
                <a:latin typeface="Catamaran Thin"/>
                <a:ea typeface="Catamaran Thin"/>
                <a:cs typeface="Catamaran Thin"/>
                <a:sym typeface="Catamaran Thin"/>
              </a:defRPr>
            </a:lvl1pPr>
            <a:lvl2pPr marL="914400" lvl="1" indent="-330200" rtl="0">
              <a:lnSpc>
                <a:spcPct val="115000"/>
              </a:lnSpc>
              <a:spcBef>
                <a:spcPts val="800"/>
              </a:spcBef>
              <a:spcAft>
                <a:spcPts val="0"/>
              </a:spcAft>
              <a:buClr>
                <a:schemeClr val="accent5"/>
              </a:buClr>
              <a:buSzPts val="1600"/>
              <a:buFont typeface="Catamaran Thin"/>
              <a:buChar char="⬡"/>
              <a:defRPr sz="2400">
                <a:solidFill>
                  <a:schemeClr val="dk1"/>
                </a:solidFill>
                <a:latin typeface="Catamaran Thin"/>
                <a:ea typeface="Catamaran Thin"/>
                <a:cs typeface="Catamaran Thin"/>
                <a:sym typeface="Catamaran Thin"/>
              </a:defRPr>
            </a:lvl2pPr>
            <a:lvl3pPr marL="1371600" lvl="2" indent="-330200" rtl="0">
              <a:lnSpc>
                <a:spcPct val="115000"/>
              </a:lnSpc>
              <a:spcBef>
                <a:spcPts val="800"/>
              </a:spcBef>
              <a:spcAft>
                <a:spcPts val="0"/>
              </a:spcAft>
              <a:buClr>
                <a:schemeClr val="dk2"/>
              </a:buClr>
              <a:buSzPts val="1600"/>
              <a:buFont typeface="Catamaran Thin"/>
              <a:buChar char="⬡"/>
              <a:defRPr sz="2400">
                <a:solidFill>
                  <a:schemeClr val="dk1"/>
                </a:solidFill>
                <a:latin typeface="Catamaran Thin"/>
                <a:ea typeface="Catamaran Thin"/>
                <a:cs typeface="Catamaran Thin"/>
                <a:sym typeface="Catamaran Thin"/>
              </a:defRPr>
            </a:lvl3pPr>
            <a:lvl4pPr marL="1828800" lvl="3"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4pPr>
            <a:lvl5pPr marL="2286000" lvl="4"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5pPr>
            <a:lvl6pPr marL="2743200" lvl="5"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6pPr>
            <a:lvl7pPr marL="3200400" lvl="6"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7pPr>
            <a:lvl8pPr marL="3657600" lvl="7" indent="-381000" rtl="0">
              <a:lnSpc>
                <a:spcPct val="115000"/>
              </a:lnSpc>
              <a:spcBef>
                <a:spcPts val="800"/>
              </a:spcBef>
              <a:spcAft>
                <a:spcPts val="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8pPr>
            <a:lvl9pPr marL="4114800" lvl="8" indent="-381000" rtl="0">
              <a:lnSpc>
                <a:spcPct val="115000"/>
              </a:lnSpc>
              <a:spcBef>
                <a:spcPts val="800"/>
              </a:spcBef>
              <a:spcAft>
                <a:spcPts val="800"/>
              </a:spcAft>
              <a:buClr>
                <a:schemeClr val="dk1"/>
              </a:buClr>
              <a:buSzPts val="2400"/>
              <a:buFont typeface="Catamaran Thin"/>
              <a:buChar char="■"/>
              <a:defRPr sz="2400">
                <a:solidFill>
                  <a:schemeClr val="dk1"/>
                </a:solidFill>
                <a:latin typeface="Catamaran Thin"/>
                <a:ea typeface="Catamaran Thin"/>
                <a:cs typeface="Catamaran Thin"/>
                <a:sym typeface="Catamaran Thin"/>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accent1"/>
                </a:solidFill>
                <a:latin typeface="Catamaran"/>
                <a:ea typeface="Catamaran"/>
                <a:cs typeface="Catamaran"/>
                <a:sym typeface="Catamaran"/>
              </a:defRPr>
            </a:lvl1pPr>
            <a:lvl2pPr lvl="1" algn="r" rtl="0">
              <a:buNone/>
              <a:defRPr sz="1300">
                <a:solidFill>
                  <a:schemeClr val="accent1"/>
                </a:solidFill>
                <a:latin typeface="Catamaran"/>
                <a:ea typeface="Catamaran"/>
                <a:cs typeface="Catamaran"/>
                <a:sym typeface="Catamaran"/>
              </a:defRPr>
            </a:lvl2pPr>
            <a:lvl3pPr lvl="2" algn="r" rtl="0">
              <a:buNone/>
              <a:defRPr sz="1300">
                <a:solidFill>
                  <a:schemeClr val="accent1"/>
                </a:solidFill>
                <a:latin typeface="Catamaran"/>
                <a:ea typeface="Catamaran"/>
                <a:cs typeface="Catamaran"/>
                <a:sym typeface="Catamaran"/>
              </a:defRPr>
            </a:lvl3pPr>
            <a:lvl4pPr lvl="3" algn="r" rtl="0">
              <a:buNone/>
              <a:defRPr sz="1300">
                <a:solidFill>
                  <a:schemeClr val="accent1"/>
                </a:solidFill>
                <a:latin typeface="Catamaran"/>
                <a:ea typeface="Catamaran"/>
                <a:cs typeface="Catamaran"/>
                <a:sym typeface="Catamaran"/>
              </a:defRPr>
            </a:lvl4pPr>
            <a:lvl5pPr lvl="4" algn="r" rtl="0">
              <a:buNone/>
              <a:defRPr sz="1300">
                <a:solidFill>
                  <a:schemeClr val="accent1"/>
                </a:solidFill>
                <a:latin typeface="Catamaran"/>
                <a:ea typeface="Catamaran"/>
                <a:cs typeface="Catamaran"/>
                <a:sym typeface="Catamaran"/>
              </a:defRPr>
            </a:lvl5pPr>
            <a:lvl6pPr lvl="5" algn="r" rtl="0">
              <a:buNone/>
              <a:defRPr sz="1300">
                <a:solidFill>
                  <a:schemeClr val="accent1"/>
                </a:solidFill>
                <a:latin typeface="Catamaran"/>
                <a:ea typeface="Catamaran"/>
                <a:cs typeface="Catamaran"/>
                <a:sym typeface="Catamaran"/>
              </a:defRPr>
            </a:lvl6pPr>
            <a:lvl7pPr lvl="6" algn="r" rtl="0">
              <a:buNone/>
              <a:defRPr sz="1300">
                <a:solidFill>
                  <a:schemeClr val="accent1"/>
                </a:solidFill>
                <a:latin typeface="Catamaran"/>
                <a:ea typeface="Catamaran"/>
                <a:cs typeface="Catamaran"/>
                <a:sym typeface="Catamaran"/>
              </a:defRPr>
            </a:lvl7pPr>
            <a:lvl8pPr lvl="7" algn="r" rtl="0">
              <a:buNone/>
              <a:defRPr sz="1300">
                <a:solidFill>
                  <a:schemeClr val="accent1"/>
                </a:solidFill>
                <a:latin typeface="Catamaran"/>
                <a:ea typeface="Catamaran"/>
                <a:cs typeface="Catamaran"/>
                <a:sym typeface="Catamaran"/>
              </a:defRPr>
            </a:lvl8pPr>
            <a:lvl9pPr lvl="8" algn="r" rtl="0">
              <a:buNone/>
              <a:defRPr sz="1300">
                <a:solidFill>
                  <a:schemeClr val="accent1"/>
                </a:solidFill>
                <a:latin typeface="Catamaran"/>
                <a:ea typeface="Catamaran"/>
                <a:cs typeface="Catamaran"/>
                <a:sym typeface="Catamaran"/>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6" r:id="rId7"/>
    <p:sldLayoutId id="2147483657"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hyperlink" Target="https://handwiki.org/wiki/Transfer_matrix" TargetMode="External"/><Relationship Id="rId3" Type="http://schemas.openxmlformats.org/officeDocument/2006/relationships/image" Target="../media/image4.png"/><Relationship Id="rId7" Type="http://schemas.openxmlformats.org/officeDocument/2006/relationships/hyperlink" Target="https://handwiki.org/wiki/Kelvin"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hyperlink" Target="https://handwiki.org/wiki/Physics:Temperature" TargetMode="External"/><Relationship Id="rId5" Type="http://schemas.openxmlformats.org/officeDocument/2006/relationships/hyperlink" Target="https://handwiki.org/wiki/Physics:Boltzmann_constant" TargetMode="External"/><Relationship Id="rId10" Type="http://schemas.openxmlformats.org/officeDocument/2006/relationships/image" Target="../media/image5.jpg"/><Relationship Id="rId4" Type="http://schemas.openxmlformats.org/officeDocument/2006/relationships/hyperlink" Target="https://handwiki.org/wiki/Physics:Boltzmann_factor" TargetMode="External"/><Relationship Id="rId9" Type="http://schemas.openxmlformats.org/officeDocument/2006/relationships/hyperlink" Target="https://handwiki.org/wiki/Physics:Statistical_mechanic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0.gif"/></Relationships>
</file>

<file path=ppt/slides/_rels/slide8.xml.rels><?xml version="1.0" encoding="UTF-8" standalone="yes"?>
<Relationships xmlns="http://schemas.openxmlformats.org/package/2006/relationships"><Relationship Id="rId3" Type="http://schemas.openxmlformats.org/officeDocument/2006/relationships/image" Target="../media/image11.webp"/><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12"/>
          <p:cNvPicPr preferRelativeResize="0"/>
          <p:nvPr/>
        </p:nvPicPr>
        <p:blipFill rotWithShape="1">
          <a:blip r:embed="rId3">
            <a:alphaModFix/>
          </a:blip>
          <a:srcRect l="20843" t="3474" r="20837"/>
          <a:stretch/>
        </p:blipFill>
        <p:spPr>
          <a:xfrm>
            <a:off x="4973760" y="-248203"/>
            <a:ext cx="4044927" cy="4465423"/>
          </a:xfrm>
          <a:custGeom>
            <a:avLst/>
            <a:gdLst/>
            <a:ahLst/>
            <a:cxnLst/>
            <a:rect l="l" t="t" r="r" b="b"/>
            <a:pathLst>
              <a:path w="21598" h="21456" extrusionOk="0">
                <a:moveTo>
                  <a:pt x="10800" y="0"/>
                </a:moveTo>
                <a:cubicBezTo>
                  <a:pt x="10183" y="0"/>
                  <a:pt x="9567" y="144"/>
                  <a:pt x="9014" y="430"/>
                </a:cubicBezTo>
                <a:lnTo>
                  <a:pt x="1782" y="4189"/>
                </a:lnTo>
                <a:cubicBezTo>
                  <a:pt x="678" y="4763"/>
                  <a:pt x="0" y="5821"/>
                  <a:pt x="0" y="6968"/>
                </a:cubicBezTo>
                <a:lnTo>
                  <a:pt x="0" y="14485"/>
                </a:lnTo>
                <a:cubicBezTo>
                  <a:pt x="1" y="15633"/>
                  <a:pt x="681" y="16694"/>
                  <a:pt x="1786" y="17268"/>
                </a:cubicBezTo>
                <a:lnTo>
                  <a:pt x="9018" y="21026"/>
                </a:lnTo>
                <a:cubicBezTo>
                  <a:pt x="10122" y="21600"/>
                  <a:pt x="11480" y="21600"/>
                  <a:pt x="12585" y="21026"/>
                </a:cubicBezTo>
                <a:lnTo>
                  <a:pt x="19817" y="17268"/>
                </a:lnTo>
                <a:cubicBezTo>
                  <a:pt x="20922" y="16693"/>
                  <a:pt x="21600" y="15633"/>
                  <a:pt x="21599" y="14485"/>
                </a:cubicBezTo>
                <a:lnTo>
                  <a:pt x="21599" y="6968"/>
                </a:lnTo>
                <a:cubicBezTo>
                  <a:pt x="21599" y="5820"/>
                  <a:pt x="20922" y="4762"/>
                  <a:pt x="19817" y="4189"/>
                </a:cubicBezTo>
                <a:lnTo>
                  <a:pt x="12585" y="430"/>
                </a:lnTo>
                <a:cubicBezTo>
                  <a:pt x="12033" y="144"/>
                  <a:pt x="11416" y="0"/>
                  <a:pt x="10800" y="0"/>
                </a:cubicBezTo>
                <a:close/>
              </a:path>
            </a:pathLst>
          </a:custGeom>
          <a:noFill/>
          <a:ln>
            <a:noFill/>
          </a:ln>
        </p:spPr>
      </p:pic>
      <p:sp>
        <p:nvSpPr>
          <p:cNvPr id="199" name="Google Shape;199;p12"/>
          <p:cNvSpPr txBox="1">
            <a:spLocks noGrp="1"/>
          </p:cNvSpPr>
          <p:nvPr>
            <p:ph type="ctrTitle"/>
          </p:nvPr>
        </p:nvSpPr>
        <p:spPr>
          <a:xfrm>
            <a:off x="144891" y="655731"/>
            <a:ext cx="49551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000" dirty="0"/>
              <a:t>AZERBAIJAN STATE OIL AND INDUSTRY UNIVERSITY</a:t>
            </a:r>
            <a:endParaRPr sz="4000" dirty="0"/>
          </a:p>
        </p:txBody>
      </p:sp>
      <p:sp>
        <p:nvSpPr>
          <p:cNvPr id="2" name="TextBox 1">
            <a:extLst>
              <a:ext uri="{FF2B5EF4-FFF2-40B4-BE49-F238E27FC236}">
                <a16:creationId xmlns:a16="http://schemas.microsoft.com/office/drawing/2014/main" id="{9ABFDCCC-E8F6-43E7-A3E0-850E661B9FD7}"/>
              </a:ext>
            </a:extLst>
          </p:cNvPr>
          <p:cNvSpPr txBox="1"/>
          <p:nvPr/>
        </p:nvSpPr>
        <p:spPr>
          <a:xfrm>
            <a:off x="125313" y="2195451"/>
            <a:ext cx="4848447" cy="1631216"/>
          </a:xfrm>
          <a:prstGeom prst="rect">
            <a:avLst/>
          </a:prstGeom>
          <a:noFill/>
        </p:spPr>
        <p:txBody>
          <a:bodyPr wrap="square" rtlCol="0">
            <a:spAutoFit/>
          </a:bodyPr>
          <a:lstStyle/>
          <a:p>
            <a:r>
              <a:rPr lang="en-US" sz="2000" b="1" dirty="0">
                <a:solidFill>
                  <a:schemeClr val="bg1"/>
                </a:solidFill>
                <a:latin typeface="Catamaran" panose="020B0604020202020204" charset="0"/>
                <a:cs typeface="Catamaran" panose="020B0604020202020204" charset="0"/>
              </a:rPr>
              <a:t>FACULTY:ITIF</a:t>
            </a:r>
          </a:p>
          <a:p>
            <a:r>
              <a:rPr lang="en-US" sz="2000" b="1" dirty="0">
                <a:solidFill>
                  <a:schemeClr val="bg1"/>
                </a:solidFill>
                <a:latin typeface="Catamaran" panose="020B0604020202020204" charset="0"/>
                <a:cs typeface="Catamaran" panose="020B0604020202020204" charset="0"/>
              </a:rPr>
              <a:t>GROUP:604.20E</a:t>
            </a:r>
            <a:endParaRPr lang="en-US" sz="2000" b="1" dirty="0">
              <a:solidFill>
                <a:schemeClr val="bg1"/>
              </a:solidFill>
              <a:cs typeface="Catamaran" panose="020B0604020202020204" charset="0"/>
            </a:endParaRPr>
          </a:p>
          <a:p>
            <a:r>
              <a:rPr lang="en-US" sz="2000" b="1" dirty="0">
                <a:solidFill>
                  <a:schemeClr val="bg1"/>
                </a:solidFill>
                <a:cs typeface="Catamaran" panose="020B0604020202020204" charset="0"/>
              </a:rPr>
              <a:t>S</a:t>
            </a:r>
            <a:r>
              <a:rPr lang="en-US" sz="2000" b="1" dirty="0">
                <a:solidFill>
                  <a:schemeClr val="bg1"/>
                </a:solidFill>
                <a:latin typeface="Catamaran" panose="020B0604020202020204" charset="0"/>
                <a:cs typeface="Catamaran" panose="020B0604020202020204" charset="0"/>
              </a:rPr>
              <a:t>UBJECT:PHYSICS</a:t>
            </a:r>
          </a:p>
          <a:p>
            <a:r>
              <a:rPr lang="en-US" sz="2000" b="1" dirty="0">
                <a:solidFill>
                  <a:schemeClr val="bg1"/>
                </a:solidFill>
                <a:latin typeface="Catamaran" panose="020B0604020202020204" charset="0"/>
                <a:cs typeface="Catamaran" panose="020B0604020202020204" charset="0"/>
              </a:rPr>
              <a:t>TEACHER:XURAMAN AHMADOVA</a:t>
            </a:r>
          </a:p>
          <a:p>
            <a:r>
              <a:rPr lang="en-US" sz="2000" b="1" dirty="0">
                <a:solidFill>
                  <a:schemeClr val="bg1"/>
                </a:solidFill>
                <a:latin typeface="Catamaran" panose="020B0604020202020204" charset="0"/>
                <a:cs typeface="Catamaran" panose="020B0604020202020204" charset="0"/>
              </a:rPr>
              <a:t>STUDENT:GUNEL HUMBATOVA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39"/>
          <p:cNvSpPr txBox="1">
            <a:spLocks noGrp="1"/>
          </p:cNvSpPr>
          <p:nvPr>
            <p:ph type="title"/>
          </p:nvPr>
        </p:nvSpPr>
        <p:spPr>
          <a:xfrm>
            <a:off x="779100" y="517009"/>
            <a:ext cx="6010500" cy="39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Sources:</a:t>
            </a:r>
            <a:endParaRPr dirty="0"/>
          </a:p>
        </p:txBody>
      </p:sp>
      <p:sp>
        <p:nvSpPr>
          <p:cNvPr id="593" name="Google Shape;593;p3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594" name="Google Shape;594;p39"/>
          <p:cNvSpPr/>
          <p:nvPr/>
        </p:nvSpPr>
        <p:spPr>
          <a:xfrm>
            <a:off x="0" y="25234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39"/>
          <p:cNvSpPr/>
          <p:nvPr/>
        </p:nvSpPr>
        <p:spPr>
          <a:xfrm>
            <a:off x="0" y="25234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596" name="Google Shape;596;p39"/>
          <p:cNvGrpSpPr/>
          <p:nvPr/>
        </p:nvGrpSpPr>
        <p:grpSpPr>
          <a:xfrm>
            <a:off x="1786339" y="1855801"/>
            <a:ext cx="473400" cy="473400"/>
            <a:chOff x="1786339" y="1703401"/>
            <a:chExt cx="473400" cy="473400"/>
          </a:xfrm>
        </p:grpSpPr>
        <p:sp>
          <p:nvSpPr>
            <p:cNvPr id="597" name="Google Shape;597;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Catamaran"/>
                <a:ea typeface="Catamaran"/>
                <a:cs typeface="Catamaran"/>
                <a:sym typeface="Catamaran"/>
              </a:endParaRPr>
            </a:p>
          </p:txBody>
        </p:sp>
        <p:sp>
          <p:nvSpPr>
            <p:cNvPr id="598" name="Google Shape;598;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Catamaran"/>
                  <a:ea typeface="Catamaran"/>
                  <a:cs typeface="Catamaran"/>
                  <a:sym typeface="Catamaran"/>
                </a:rPr>
                <a:t>1</a:t>
              </a:r>
              <a:endParaRPr sz="600">
                <a:solidFill>
                  <a:schemeClr val="dk1"/>
                </a:solidFill>
                <a:latin typeface="Catamaran"/>
                <a:ea typeface="Catamaran"/>
                <a:cs typeface="Catamaran"/>
                <a:sym typeface="Catamaran"/>
              </a:endParaRPr>
            </a:p>
          </p:txBody>
        </p:sp>
      </p:grpSp>
      <p:grpSp>
        <p:nvGrpSpPr>
          <p:cNvPr id="599" name="Google Shape;599;p39"/>
          <p:cNvGrpSpPr/>
          <p:nvPr/>
        </p:nvGrpSpPr>
        <p:grpSpPr>
          <a:xfrm>
            <a:off x="3814414" y="1855801"/>
            <a:ext cx="473400" cy="473400"/>
            <a:chOff x="3814414" y="1703401"/>
            <a:chExt cx="473400" cy="473400"/>
          </a:xfrm>
        </p:grpSpPr>
        <p:sp>
          <p:nvSpPr>
            <p:cNvPr id="600" name="Google Shape;600;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Catamaran"/>
                <a:ea typeface="Catamaran"/>
                <a:cs typeface="Catamaran"/>
                <a:sym typeface="Catamaran"/>
              </a:endParaRPr>
            </a:p>
          </p:txBody>
        </p:sp>
        <p:sp>
          <p:nvSpPr>
            <p:cNvPr id="601" name="Google Shape;601;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Catamaran"/>
                  <a:ea typeface="Catamaran"/>
                  <a:cs typeface="Catamaran"/>
                  <a:sym typeface="Catamaran"/>
                </a:rPr>
                <a:t>3</a:t>
              </a:r>
              <a:endParaRPr sz="600">
                <a:solidFill>
                  <a:schemeClr val="dk1"/>
                </a:solidFill>
                <a:latin typeface="Catamaran"/>
                <a:ea typeface="Catamaran"/>
                <a:cs typeface="Catamaran"/>
                <a:sym typeface="Catamaran"/>
              </a:endParaRPr>
            </a:p>
          </p:txBody>
        </p:sp>
      </p:grpSp>
      <p:grpSp>
        <p:nvGrpSpPr>
          <p:cNvPr id="602" name="Google Shape;602;p39"/>
          <p:cNvGrpSpPr/>
          <p:nvPr/>
        </p:nvGrpSpPr>
        <p:grpSpPr>
          <a:xfrm>
            <a:off x="5842489" y="1855801"/>
            <a:ext cx="473400" cy="473400"/>
            <a:chOff x="5842489" y="1703401"/>
            <a:chExt cx="473400" cy="473400"/>
          </a:xfrm>
        </p:grpSpPr>
        <p:sp>
          <p:nvSpPr>
            <p:cNvPr id="603" name="Google Shape;603;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Catamaran"/>
                <a:ea typeface="Catamaran"/>
                <a:cs typeface="Catamaran"/>
                <a:sym typeface="Catamaran"/>
              </a:endParaRPr>
            </a:p>
          </p:txBody>
        </p:sp>
        <p:sp>
          <p:nvSpPr>
            <p:cNvPr id="604" name="Google Shape;604;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Catamaran"/>
                  <a:ea typeface="Catamaran"/>
                  <a:cs typeface="Catamaran"/>
                  <a:sym typeface="Catamaran"/>
                </a:rPr>
                <a:t>5</a:t>
              </a:r>
              <a:endParaRPr sz="600">
                <a:solidFill>
                  <a:schemeClr val="dk1"/>
                </a:solidFill>
                <a:latin typeface="Catamaran"/>
                <a:ea typeface="Catamaran"/>
                <a:cs typeface="Catamaran"/>
                <a:sym typeface="Catamaran"/>
              </a:endParaRPr>
            </a:p>
          </p:txBody>
        </p:sp>
      </p:grpSp>
      <p:grpSp>
        <p:nvGrpSpPr>
          <p:cNvPr id="605" name="Google Shape;605;p39"/>
          <p:cNvGrpSpPr/>
          <p:nvPr/>
        </p:nvGrpSpPr>
        <p:grpSpPr>
          <a:xfrm>
            <a:off x="6880814" y="3728700"/>
            <a:ext cx="473400" cy="473400"/>
            <a:chOff x="6880814" y="3576300"/>
            <a:chExt cx="473400" cy="473400"/>
          </a:xfrm>
        </p:grpSpPr>
        <p:sp>
          <p:nvSpPr>
            <p:cNvPr id="606" name="Google Shape;606;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Catamaran"/>
                <a:ea typeface="Catamaran"/>
                <a:cs typeface="Catamaran"/>
                <a:sym typeface="Catamaran"/>
              </a:endParaRPr>
            </a:p>
          </p:txBody>
        </p:sp>
        <p:sp>
          <p:nvSpPr>
            <p:cNvPr id="607" name="Google Shape;607;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Catamaran"/>
                  <a:ea typeface="Catamaran"/>
                  <a:cs typeface="Catamaran"/>
                  <a:sym typeface="Catamaran"/>
                </a:rPr>
                <a:t>6</a:t>
              </a:r>
              <a:endParaRPr sz="600">
                <a:solidFill>
                  <a:schemeClr val="dk1"/>
                </a:solidFill>
                <a:latin typeface="Catamaran"/>
                <a:ea typeface="Catamaran"/>
                <a:cs typeface="Catamaran"/>
                <a:sym typeface="Catamaran"/>
              </a:endParaRPr>
            </a:p>
          </p:txBody>
        </p:sp>
      </p:grpSp>
      <p:grpSp>
        <p:nvGrpSpPr>
          <p:cNvPr id="608" name="Google Shape;608;p39"/>
          <p:cNvGrpSpPr/>
          <p:nvPr/>
        </p:nvGrpSpPr>
        <p:grpSpPr>
          <a:xfrm>
            <a:off x="4852739" y="3728700"/>
            <a:ext cx="473400" cy="473400"/>
            <a:chOff x="4852739" y="3576300"/>
            <a:chExt cx="473400" cy="473400"/>
          </a:xfrm>
        </p:grpSpPr>
        <p:sp>
          <p:nvSpPr>
            <p:cNvPr id="609" name="Google Shape;609;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Catamaran"/>
                <a:ea typeface="Catamaran"/>
                <a:cs typeface="Catamaran"/>
                <a:sym typeface="Catamaran"/>
              </a:endParaRPr>
            </a:p>
          </p:txBody>
        </p:sp>
        <p:sp>
          <p:nvSpPr>
            <p:cNvPr id="610" name="Google Shape;610;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Catamaran"/>
                  <a:ea typeface="Catamaran"/>
                  <a:cs typeface="Catamaran"/>
                  <a:sym typeface="Catamaran"/>
                </a:rPr>
                <a:t>4</a:t>
              </a:r>
              <a:endParaRPr sz="600">
                <a:solidFill>
                  <a:schemeClr val="dk1"/>
                </a:solidFill>
                <a:latin typeface="Catamaran"/>
                <a:ea typeface="Catamaran"/>
                <a:cs typeface="Catamaran"/>
                <a:sym typeface="Catamaran"/>
              </a:endParaRPr>
            </a:p>
          </p:txBody>
        </p:sp>
      </p:grpSp>
      <p:grpSp>
        <p:nvGrpSpPr>
          <p:cNvPr id="611" name="Google Shape;611;p39"/>
          <p:cNvGrpSpPr/>
          <p:nvPr/>
        </p:nvGrpSpPr>
        <p:grpSpPr>
          <a:xfrm>
            <a:off x="2824664" y="3728700"/>
            <a:ext cx="473400" cy="473400"/>
            <a:chOff x="2824664" y="3576300"/>
            <a:chExt cx="473400" cy="473400"/>
          </a:xfrm>
        </p:grpSpPr>
        <p:sp>
          <p:nvSpPr>
            <p:cNvPr id="612" name="Google Shape;612;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Catamaran"/>
                <a:ea typeface="Catamaran"/>
                <a:cs typeface="Catamaran"/>
                <a:sym typeface="Catamaran"/>
              </a:endParaRPr>
            </a:p>
          </p:txBody>
        </p:sp>
        <p:sp>
          <p:nvSpPr>
            <p:cNvPr id="613" name="Google Shape;613;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Catamaran"/>
                  <a:ea typeface="Catamaran"/>
                  <a:cs typeface="Catamaran"/>
                  <a:sym typeface="Catamaran"/>
                </a:rPr>
                <a:t>2</a:t>
              </a:r>
              <a:endParaRPr sz="600">
                <a:solidFill>
                  <a:schemeClr val="dk1"/>
                </a:solidFill>
                <a:latin typeface="Catamaran"/>
                <a:ea typeface="Catamaran"/>
                <a:cs typeface="Catamaran"/>
                <a:sym typeface="Catamaran"/>
              </a:endParaRPr>
            </a:p>
          </p:txBody>
        </p:sp>
      </p:grpSp>
      <p:sp>
        <p:nvSpPr>
          <p:cNvPr id="614" name="Google Shape;614;p39"/>
          <p:cNvSpPr txBox="1"/>
          <p:nvPr/>
        </p:nvSpPr>
        <p:spPr>
          <a:xfrm>
            <a:off x="779100" y="1308499"/>
            <a:ext cx="2215214"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az-Latn-AZ" sz="1600" b="1" dirty="0">
                <a:solidFill>
                  <a:schemeClr val="dk1"/>
                </a:solidFill>
                <a:latin typeface="Catamaran"/>
                <a:ea typeface="Catamaran"/>
                <a:cs typeface="Catamaran"/>
                <a:sym typeface="Catamaran"/>
              </a:rPr>
              <a:t>https://aatishb.com/entropy/</a:t>
            </a:r>
            <a:endParaRPr sz="1600" b="1" dirty="0">
              <a:solidFill>
                <a:schemeClr val="dk1"/>
              </a:solidFill>
              <a:latin typeface="Catamaran"/>
              <a:ea typeface="Catamaran"/>
              <a:cs typeface="Catamaran"/>
              <a:sym typeface="Catamaran"/>
            </a:endParaRPr>
          </a:p>
        </p:txBody>
      </p:sp>
      <p:sp>
        <p:nvSpPr>
          <p:cNvPr id="617" name="Google Shape;617;p39"/>
          <p:cNvSpPr txBox="1"/>
          <p:nvPr/>
        </p:nvSpPr>
        <p:spPr>
          <a:xfrm>
            <a:off x="2090089" y="4216000"/>
            <a:ext cx="1614486"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az-Latn-AZ" sz="1100" b="1" dirty="0">
                <a:solidFill>
                  <a:schemeClr val="dk1"/>
                </a:solidFill>
                <a:latin typeface="Catamaran"/>
                <a:ea typeface="Catamaran"/>
                <a:cs typeface="Catamaran"/>
                <a:sym typeface="Catamaran"/>
              </a:rPr>
              <a:t>https://physics.stackexchange.com/questions/469948/what-is-the-statisitical-weight-of-a-system</a:t>
            </a:r>
            <a:endParaRPr sz="1100" b="1" dirty="0">
              <a:solidFill>
                <a:schemeClr val="dk1"/>
              </a:solidFill>
              <a:latin typeface="Catamaran"/>
              <a:ea typeface="Catamaran"/>
              <a:cs typeface="Catamaran"/>
              <a:sym typeface="Catamaran"/>
            </a:endParaRPr>
          </a:p>
        </p:txBody>
      </p:sp>
      <p:sp>
        <p:nvSpPr>
          <p:cNvPr id="618" name="Google Shape;618;p39"/>
          <p:cNvSpPr txBox="1"/>
          <p:nvPr/>
        </p:nvSpPr>
        <p:spPr>
          <a:xfrm>
            <a:off x="4306497" y="4205329"/>
            <a:ext cx="1699984"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az-Latn-AZ" sz="1200" b="1" dirty="0">
                <a:solidFill>
                  <a:schemeClr val="dk1"/>
                </a:solidFill>
                <a:latin typeface="Catamaran"/>
                <a:ea typeface="Catamaran"/>
                <a:cs typeface="Catamaran"/>
                <a:sym typeface="Catamaran"/>
              </a:rPr>
              <a:t>https://openstax.org/books/physics/pages/12-3-second-law-of-thermodynamics-entropy</a:t>
            </a:r>
            <a:endParaRPr sz="1200" b="1" dirty="0">
              <a:solidFill>
                <a:schemeClr val="dk1"/>
              </a:solidFill>
              <a:latin typeface="Catamaran"/>
              <a:ea typeface="Catamaran"/>
              <a:cs typeface="Catamaran"/>
              <a:sym typeface="Catamaran"/>
            </a:endParaRPr>
          </a:p>
        </p:txBody>
      </p:sp>
      <p:grpSp>
        <p:nvGrpSpPr>
          <p:cNvPr id="620" name="Google Shape;620;p39"/>
          <p:cNvGrpSpPr/>
          <p:nvPr/>
        </p:nvGrpSpPr>
        <p:grpSpPr>
          <a:xfrm>
            <a:off x="135880" y="874786"/>
            <a:ext cx="257118" cy="276131"/>
            <a:chOff x="611175" y="2326900"/>
            <a:chExt cx="362700" cy="389575"/>
          </a:xfrm>
        </p:grpSpPr>
        <p:sp>
          <p:nvSpPr>
            <p:cNvPr id="621" name="Google Shape;621;p39"/>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22" name="Google Shape;622;p39"/>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23" name="Google Shape;623;p39"/>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24" name="Google Shape;624;p39"/>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36" name="TextBox 35">
            <a:extLst>
              <a:ext uri="{FF2B5EF4-FFF2-40B4-BE49-F238E27FC236}">
                <a16:creationId xmlns:a16="http://schemas.microsoft.com/office/drawing/2014/main" id="{31C17344-2C87-4472-BA14-5575373CEE14}"/>
              </a:ext>
            </a:extLst>
          </p:cNvPr>
          <p:cNvSpPr txBox="1"/>
          <p:nvPr/>
        </p:nvSpPr>
        <p:spPr>
          <a:xfrm>
            <a:off x="5413960" y="975843"/>
            <a:ext cx="1803858" cy="1015663"/>
          </a:xfrm>
          <a:prstGeom prst="rect">
            <a:avLst/>
          </a:prstGeom>
          <a:noFill/>
        </p:spPr>
        <p:txBody>
          <a:bodyPr wrap="square">
            <a:spAutoFit/>
          </a:bodyPr>
          <a:lstStyle/>
          <a:p>
            <a:r>
              <a:rPr lang="ru-RU" sz="1200" b="1" dirty="0"/>
              <a:t>https://physics.stackexchange.com/questions/469948/what-is-the-statisitical-weight-of-a-system</a:t>
            </a:r>
          </a:p>
        </p:txBody>
      </p:sp>
      <p:sp>
        <p:nvSpPr>
          <p:cNvPr id="38" name="TextBox 37">
            <a:extLst>
              <a:ext uri="{FF2B5EF4-FFF2-40B4-BE49-F238E27FC236}">
                <a16:creationId xmlns:a16="http://schemas.microsoft.com/office/drawing/2014/main" id="{68E5B84C-3069-4AC7-9CDF-6E8C5B276D19}"/>
              </a:ext>
            </a:extLst>
          </p:cNvPr>
          <p:cNvSpPr txBox="1"/>
          <p:nvPr/>
        </p:nvSpPr>
        <p:spPr>
          <a:xfrm>
            <a:off x="6594432" y="4189830"/>
            <a:ext cx="1830364" cy="769441"/>
          </a:xfrm>
          <a:prstGeom prst="rect">
            <a:avLst/>
          </a:prstGeom>
          <a:noFill/>
        </p:spPr>
        <p:txBody>
          <a:bodyPr wrap="square">
            <a:spAutoFit/>
          </a:bodyPr>
          <a:lstStyle/>
          <a:p>
            <a:r>
              <a:rPr lang="ru-RU" sz="1100" b="1" dirty="0"/>
              <a:t>https://www.sciencedirect.com/topics/computer-science/statistical-weight</a:t>
            </a:r>
          </a:p>
        </p:txBody>
      </p:sp>
      <p:sp>
        <p:nvSpPr>
          <p:cNvPr id="40" name="TextBox 39">
            <a:extLst>
              <a:ext uri="{FF2B5EF4-FFF2-40B4-BE49-F238E27FC236}">
                <a16:creationId xmlns:a16="http://schemas.microsoft.com/office/drawing/2014/main" id="{B270CFCA-CC13-4A05-A581-CF54C93649E0}"/>
              </a:ext>
            </a:extLst>
          </p:cNvPr>
          <p:cNvSpPr txBox="1"/>
          <p:nvPr/>
        </p:nvSpPr>
        <p:spPr>
          <a:xfrm>
            <a:off x="3173342" y="842398"/>
            <a:ext cx="1849047" cy="1169551"/>
          </a:xfrm>
          <a:prstGeom prst="rect">
            <a:avLst/>
          </a:prstGeom>
          <a:noFill/>
        </p:spPr>
        <p:txBody>
          <a:bodyPr wrap="square">
            <a:spAutoFit/>
          </a:bodyPr>
          <a:lstStyle/>
          <a:p>
            <a:pPr marL="0" marR="0" lvl="0" indent="0" algn="ctr" rtl="0">
              <a:lnSpc>
                <a:spcPct val="100000"/>
              </a:lnSpc>
              <a:spcBef>
                <a:spcPts val="0"/>
              </a:spcBef>
              <a:spcAft>
                <a:spcPts val="0"/>
              </a:spcAft>
              <a:buNone/>
            </a:pPr>
            <a:r>
              <a:rPr lang="az-Latn-AZ" sz="1400" b="1" dirty="0">
                <a:solidFill>
                  <a:schemeClr val="tx1"/>
                </a:solidFill>
                <a:latin typeface="Catamaran"/>
                <a:ea typeface="Catamaran"/>
                <a:cs typeface="Catamaran"/>
                <a:sym typeface="Catamaran"/>
              </a:rPr>
              <a:t>https://openstax.org/books/physics/pages/12-3-second-law-of-thermodynamics-entropy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14"/>
                                        </p:tgtEl>
                                        <p:attrNameLst>
                                          <p:attrName>style.visibility</p:attrName>
                                        </p:attrNameLst>
                                      </p:cBhvr>
                                      <p:to>
                                        <p:strVal val="visible"/>
                                      </p:to>
                                    </p:set>
                                    <p:animEffect transition="in" filter="barn(inVertical)">
                                      <p:cBhvr>
                                        <p:cTn id="7" dur="500"/>
                                        <p:tgtEl>
                                          <p:spTgt spid="61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17"/>
                                        </p:tgtEl>
                                        <p:attrNameLst>
                                          <p:attrName>style.visibility</p:attrName>
                                        </p:attrNameLst>
                                      </p:cBhvr>
                                      <p:to>
                                        <p:strVal val="visible"/>
                                      </p:to>
                                    </p:set>
                                    <p:animEffect transition="in" filter="barn(inVertical)">
                                      <p:cBhvr>
                                        <p:cTn id="12" dur="500"/>
                                        <p:tgtEl>
                                          <p:spTgt spid="617"/>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40">
                                            <p:txEl>
                                              <p:pRg st="0" end="0"/>
                                            </p:txEl>
                                          </p:spTgt>
                                        </p:tgtEl>
                                        <p:attrNameLst>
                                          <p:attrName>style.visibility</p:attrName>
                                        </p:attrNameLst>
                                      </p:cBhvr>
                                      <p:to>
                                        <p:strVal val="visible"/>
                                      </p:to>
                                    </p:set>
                                    <p:animEffect transition="in" filter="barn(inVertical)">
                                      <p:cBhvr>
                                        <p:cTn id="17" dur="500"/>
                                        <p:tgtEl>
                                          <p:spTgt spid="4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618">
                                            <p:txEl>
                                              <p:pRg st="0" end="0"/>
                                            </p:txEl>
                                          </p:spTgt>
                                        </p:tgtEl>
                                        <p:attrNameLst>
                                          <p:attrName>style.visibility</p:attrName>
                                        </p:attrNameLst>
                                      </p:cBhvr>
                                      <p:to>
                                        <p:strVal val="visible"/>
                                      </p:to>
                                    </p:set>
                                    <p:animEffect transition="in" filter="barn(inVertical)">
                                      <p:cBhvr>
                                        <p:cTn id="22" dur="500"/>
                                        <p:tgtEl>
                                          <p:spTgt spid="618">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6">
                                            <p:txEl>
                                              <p:pRg st="0" end="0"/>
                                            </p:txEl>
                                          </p:spTgt>
                                        </p:tgtEl>
                                        <p:attrNameLst>
                                          <p:attrName>style.visibility</p:attrName>
                                        </p:attrNameLst>
                                      </p:cBhvr>
                                      <p:to>
                                        <p:strVal val="visible"/>
                                      </p:to>
                                    </p:set>
                                    <p:animEffect transition="in" filter="barn(inVertical)">
                                      <p:cBhvr>
                                        <p:cTn id="27" dur="500"/>
                                        <p:tgtEl>
                                          <p:spTgt spid="36">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38">
                                            <p:txEl>
                                              <p:pRg st="0" end="0"/>
                                            </p:txEl>
                                          </p:spTgt>
                                        </p:tgtEl>
                                        <p:attrNameLst>
                                          <p:attrName>style.visibility</p:attrName>
                                        </p:attrNameLst>
                                      </p:cBhvr>
                                      <p:to>
                                        <p:strVal val="visible"/>
                                      </p:to>
                                    </p:set>
                                    <p:animEffect transition="in" filter="barn(inVertical)">
                                      <p:cBhvr>
                                        <p:cTn id="32" dur="500"/>
                                        <p:tgtEl>
                                          <p:spTgt spid="3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 grpId="0"/>
      <p:bldP spid="6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4"/>
          <p:cNvSpPr txBox="1">
            <a:spLocks noGrp="1"/>
          </p:cNvSpPr>
          <p:nvPr>
            <p:ph type="ctrTitle" idx="4294967295"/>
          </p:nvPr>
        </p:nvSpPr>
        <p:spPr>
          <a:xfrm>
            <a:off x="2608289" y="749375"/>
            <a:ext cx="44223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7200" dirty="0">
                <a:solidFill>
                  <a:schemeClr val="lt1"/>
                </a:solidFill>
              </a:rPr>
              <a:t>THANKS!</a:t>
            </a:r>
            <a:endParaRPr sz="7200" dirty="0">
              <a:solidFill>
                <a:schemeClr val="lt1"/>
              </a:solidFill>
            </a:endParaRPr>
          </a:p>
        </p:txBody>
      </p:sp>
      <p:sp>
        <p:nvSpPr>
          <p:cNvPr id="505" name="Google Shape;505;p34"/>
          <p:cNvSpPr txBox="1">
            <a:spLocks noGrp="1"/>
          </p:cNvSpPr>
          <p:nvPr>
            <p:ph type="subTitle" idx="4294967295"/>
          </p:nvPr>
        </p:nvSpPr>
        <p:spPr>
          <a:xfrm>
            <a:off x="2695376" y="2035139"/>
            <a:ext cx="4422300" cy="1662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solidFill>
                  <a:schemeClr val="lt1"/>
                </a:solidFill>
              </a:rPr>
              <a:t>Any questions?</a:t>
            </a:r>
            <a:endParaRPr b="1" dirty="0">
              <a:solidFill>
                <a:schemeClr val="lt1"/>
              </a:solidFill>
            </a:endParaRPr>
          </a:p>
          <a:p>
            <a:pPr marL="0" lvl="0" indent="0" algn="l" rtl="0">
              <a:spcBef>
                <a:spcPts val="800"/>
              </a:spcBef>
              <a:spcAft>
                <a:spcPts val="0"/>
              </a:spcAft>
              <a:buNone/>
            </a:pPr>
            <a:r>
              <a:rPr lang="en" b="1" dirty="0">
                <a:solidFill>
                  <a:schemeClr val="lt1"/>
                </a:solidFill>
              </a:rPr>
              <a:t>You can find me at:</a:t>
            </a:r>
            <a:endParaRPr b="1" dirty="0">
              <a:solidFill>
                <a:schemeClr val="lt1"/>
              </a:solidFill>
            </a:endParaRPr>
          </a:p>
          <a:p>
            <a:pPr marL="457200" lvl="0" indent="-330200" algn="l" rtl="0">
              <a:spcBef>
                <a:spcPts val="800"/>
              </a:spcBef>
              <a:spcAft>
                <a:spcPts val="0"/>
              </a:spcAft>
              <a:buClr>
                <a:schemeClr val="lt1"/>
              </a:buClr>
              <a:buSzPts val="1600"/>
              <a:buChar char="⬢"/>
            </a:pPr>
            <a:r>
              <a:rPr lang="en" b="1" dirty="0">
                <a:solidFill>
                  <a:schemeClr val="lt1"/>
                </a:solidFill>
              </a:rPr>
              <a:t>guneljh@code.edu.az</a:t>
            </a:r>
            <a:endParaRPr b="1" dirty="0">
              <a:solidFill>
                <a:schemeClr val="lt1"/>
              </a:solidFill>
            </a:endParaRPr>
          </a:p>
        </p:txBody>
      </p:sp>
      <p:sp>
        <p:nvSpPr>
          <p:cNvPr id="506" name="Google Shape;506;p3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11</a:t>
            </a:fld>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04"/>
                                        </p:tgtEl>
                                        <p:attrNameLst>
                                          <p:attrName>style.visibility</p:attrName>
                                        </p:attrNameLst>
                                      </p:cBhvr>
                                      <p:to>
                                        <p:strVal val="visible"/>
                                      </p:to>
                                    </p:set>
                                    <p:animEffect transition="in" filter="barn(inVertical)">
                                      <p:cBhvr>
                                        <p:cTn id="7" dur="500"/>
                                        <p:tgtEl>
                                          <p:spTgt spid="50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05">
                                            <p:txEl>
                                              <p:pRg st="0" end="0"/>
                                            </p:txEl>
                                          </p:spTgt>
                                        </p:tgtEl>
                                        <p:attrNameLst>
                                          <p:attrName>style.visibility</p:attrName>
                                        </p:attrNameLst>
                                      </p:cBhvr>
                                      <p:to>
                                        <p:strVal val="visible"/>
                                      </p:to>
                                    </p:set>
                                    <p:animEffect transition="in" filter="fade">
                                      <p:cBhvr>
                                        <p:cTn id="12" dur="1000"/>
                                        <p:tgtEl>
                                          <p:spTgt spid="505">
                                            <p:txEl>
                                              <p:pRg st="0" end="0"/>
                                            </p:txEl>
                                          </p:spTgt>
                                        </p:tgtEl>
                                      </p:cBhvr>
                                    </p:animEffect>
                                    <p:anim calcmode="lin" valueType="num">
                                      <p:cBhvr>
                                        <p:cTn id="13" dur="1000" fill="hold"/>
                                        <p:tgtEl>
                                          <p:spTgt spid="505">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50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05">
                                            <p:txEl>
                                              <p:pRg st="1" end="1"/>
                                            </p:txEl>
                                          </p:spTgt>
                                        </p:tgtEl>
                                        <p:attrNameLst>
                                          <p:attrName>style.visibility</p:attrName>
                                        </p:attrNameLst>
                                      </p:cBhvr>
                                      <p:to>
                                        <p:strVal val="visible"/>
                                      </p:to>
                                    </p:set>
                                    <p:animEffect transition="in" filter="fade">
                                      <p:cBhvr>
                                        <p:cTn id="19" dur="1000"/>
                                        <p:tgtEl>
                                          <p:spTgt spid="505">
                                            <p:txEl>
                                              <p:pRg st="1" end="1"/>
                                            </p:txEl>
                                          </p:spTgt>
                                        </p:tgtEl>
                                      </p:cBhvr>
                                    </p:animEffect>
                                    <p:anim calcmode="lin" valueType="num">
                                      <p:cBhvr>
                                        <p:cTn id="20" dur="1000" fill="hold"/>
                                        <p:tgtEl>
                                          <p:spTgt spid="505">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50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505">
                                            <p:txEl>
                                              <p:pRg st="2" end="2"/>
                                            </p:txEl>
                                          </p:spTgt>
                                        </p:tgtEl>
                                        <p:attrNameLst>
                                          <p:attrName>style.visibility</p:attrName>
                                        </p:attrNameLst>
                                      </p:cBhvr>
                                      <p:to>
                                        <p:strVal val="visible"/>
                                      </p:to>
                                    </p:set>
                                    <p:animEffect transition="in" filter="fade">
                                      <p:cBhvr>
                                        <p:cTn id="26" dur="1000"/>
                                        <p:tgtEl>
                                          <p:spTgt spid="505">
                                            <p:txEl>
                                              <p:pRg st="2" end="2"/>
                                            </p:txEl>
                                          </p:spTgt>
                                        </p:tgtEl>
                                      </p:cBhvr>
                                    </p:animEffect>
                                    <p:anim calcmode="lin" valueType="num">
                                      <p:cBhvr>
                                        <p:cTn id="27" dur="1000" fill="hold"/>
                                        <p:tgtEl>
                                          <p:spTgt spid="505">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50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4" grpId="0"/>
      <p:bldP spid="50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15"/>
          <p:cNvSpPr txBox="1">
            <a:spLocks noGrp="1"/>
          </p:cNvSpPr>
          <p:nvPr>
            <p:ph type="ctrTitle"/>
          </p:nvPr>
        </p:nvSpPr>
        <p:spPr>
          <a:xfrm>
            <a:off x="390492" y="3119680"/>
            <a:ext cx="5811000" cy="475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bg1"/>
                </a:solidFill>
              </a:rPr>
              <a:t>TOPIC</a:t>
            </a:r>
            <a:endParaRPr dirty="0">
              <a:solidFill>
                <a:schemeClr val="bg1"/>
              </a:solidFill>
            </a:endParaRPr>
          </a:p>
        </p:txBody>
      </p:sp>
      <p:sp>
        <p:nvSpPr>
          <p:cNvPr id="227" name="Google Shape;227;p15"/>
          <p:cNvSpPr txBox="1">
            <a:spLocks noGrp="1"/>
          </p:cNvSpPr>
          <p:nvPr>
            <p:ph type="subTitle" idx="1"/>
          </p:nvPr>
        </p:nvSpPr>
        <p:spPr>
          <a:xfrm>
            <a:off x="2474503" y="2243290"/>
            <a:ext cx="5811000" cy="4107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sz="3200" dirty="0"/>
              <a:t>Macro and microstates. The statistical weight. Entropy. The law of entropy increase.</a:t>
            </a:r>
            <a:endParaRPr sz="3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7"/>
          <p:cNvSpPr txBox="1">
            <a:spLocks noGrp="1"/>
          </p:cNvSpPr>
          <p:nvPr>
            <p:ph type="title"/>
          </p:nvPr>
        </p:nvSpPr>
        <p:spPr>
          <a:xfrm>
            <a:off x="1167720" y="1150917"/>
            <a:ext cx="6010500" cy="39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400" dirty="0"/>
              <a:t>Plan:</a:t>
            </a:r>
            <a:endParaRPr sz="4400" dirty="0"/>
          </a:p>
        </p:txBody>
      </p:sp>
      <p:sp>
        <p:nvSpPr>
          <p:cNvPr id="240" name="Google Shape;240;p17"/>
          <p:cNvSpPr txBox="1">
            <a:spLocks noGrp="1"/>
          </p:cNvSpPr>
          <p:nvPr>
            <p:ph type="body" idx="1"/>
          </p:nvPr>
        </p:nvSpPr>
        <p:spPr>
          <a:xfrm>
            <a:off x="1453470" y="1945661"/>
            <a:ext cx="6010500" cy="2884200"/>
          </a:xfrm>
          <a:prstGeom prst="rect">
            <a:avLst/>
          </a:prstGeom>
        </p:spPr>
        <p:txBody>
          <a:bodyPr spcFirstLastPara="1" wrap="square" lIns="0" tIns="0" rIns="0" bIns="0" anchor="t" anchorCtr="0">
            <a:noAutofit/>
          </a:bodyPr>
          <a:lstStyle/>
          <a:p>
            <a:pPr marL="457200" lvl="0" indent="-330200" algn="l" rtl="0">
              <a:spcBef>
                <a:spcPts val="0"/>
              </a:spcBef>
              <a:spcAft>
                <a:spcPts val="0"/>
              </a:spcAft>
              <a:buSzPts val="1600"/>
              <a:buChar char="⬢"/>
            </a:pPr>
            <a:r>
              <a:rPr lang="en-US" dirty="0"/>
              <a:t>About macro and microstates</a:t>
            </a:r>
            <a:endParaRPr dirty="0"/>
          </a:p>
          <a:p>
            <a:pPr marL="457200" lvl="0" indent="-330200" algn="l" rtl="0">
              <a:spcBef>
                <a:spcPts val="0"/>
              </a:spcBef>
              <a:spcAft>
                <a:spcPts val="0"/>
              </a:spcAft>
              <a:buSzPts val="1600"/>
              <a:buChar char="⬢"/>
            </a:pPr>
            <a:r>
              <a:rPr lang="en-US" dirty="0"/>
              <a:t>The statistical weight</a:t>
            </a:r>
            <a:endParaRPr dirty="0"/>
          </a:p>
          <a:p>
            <a:pPr marL="457200" lvl="0" indent="-330200" algn="l" rtl="0">
              <a:spcBef>
                <a:spcPts val="0"/>
              </a:spcBef>
              <a:spcAft>
                <a:spcPts val="0"/>
              </a:spcAft>
              <a:buSzPts val="1600"/>
              <a:buChar char="⬢"/>
            </a:pPr>
            <a:r>
              <a:rPr lang="en-US" dirty="0"/>
              <a:t>What is Entropy? With example</a:t>
            </a:r>
          </a:p>
          <a:p>
            <a:pPr marL="457200" lvl="0" indent="-330200" algn="l" rtl="0">
              <a:spcBef>
                <a:spcPts val="0"/>
              </a:spcBef>
              <a:spcAft>
                <a:spcPts val="0"/>
              </a:spcAft>
              <a:buSzPts val="1600"/>
              <a:buChar char="⬢"/>
            </a:pPr>
            <a:r>
              <a:rPr lang="en-US" dirty="0"/>
              <a:t>The law of entropy increase.</a:t>
            </a:r>
          </a:p>
          <a:p>
            <a:r>
              <a:rPr lang="en-US" dirty="0"/>
              <a:t>Second law of thermodynamics.</a:t>
            </a:r>
          </a:p>
          <a:p>
            <a:pPr marL="457200" lvl="0" indent="-330200" algn="l" rtl="0">
              <a:spcBef>
                <a:spcPts val="0"/>
              </a:spcBef>
              <a:spcAft>
                <a:spcPts val="0"/>
              </a:spcAft>
              <a:buSzPts val="1600"/>
              <a:buChar char="⬢"/>
            </a:pPr>
            <a:endParaRPr lang="en-US" dirty="0"/>
          </a:p>
        </p:txBody>
      </p:sp>
      <p:sp>
        <p:nvSpPr>
          <p:cNvPr id="241" name="Google Shape;241;p1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grpSp>
        <p:nvGrpSpPr>
          <p:cNvPr id="242" name="Google Shape;242;p17"/>
          <p:cNvGrpSpPr/>
          <p:nvPr/>
        </p:nvGrpSpPr>
        <p:grpSpPr>
          <a:xfrm>
            <a:off x="135880" y="874786"/>
            <a:ext cx="257118" cy="276131"/>
            <a:chOff x="611175" y="2326900"/>
            <a:chExt cx="362700" cy="389575"/>
          </a:xfrm>
        </p:grpSpPr>
        <p:sp>
          <p:nvSpPr>
            <p:cNvPr id="243" name="Google Shape;243;p17"/>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4" name="Google Shape;244;p17"/>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5" name="Google Shape;245;p17"/>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46" name="Google Shape;246;p17"/>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39"/>
                                        </p:tgtEl>
                                        <p:attrNameLst>
                                          <p:attrName>style.visibility</p:attrName>
                                        </p:attrNameLst>
                                      </p:cBhvr>
                                      <p:to>
                                        <p:strVal val="visible"/>
                                      </p:to>
                                    </p:set>
                                    <p:anim calcmode="lin" valueType="num">
                                      <p:cBhvr additive="base">
                                        <p:cTn id="7" dur="500" fill="hold"/>
                                        <p:tgtEl>
                                          <p:spTgt spid="239"/>
                                        </p:tgtEl>
                                        <p:attrNameLst>
                                          <p:attrName>ppt_x</p:attrName>
                                        </p:attrNameLst>
                                      </p:cBhvr>
                                      <p:tavLst>
                                        <p:tav tm="0">
                                          <p:val>
                                            <p:strVal val="0-#ppt_w/2"/>
                                          </p:val>
                                        </p:tav>
                                        <p:tav tm="100000">
                                          <p:val>
                                            <p:strVal val="#ppt_x"/>
                                          </p:val>
                                        </p:tav>
                                      </p:tavLst>
                                    </p:anim>
                                    <p:anim calcmode="lin" valueType="num">
                                      <p:cBhvr additive="base">
                                        <p:cTn id="8" dur="500" fill="hold"/>
                                        <p:tgtEl>
                                          <p:spTgt spid="23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6" presetClass="path" presetSubtype="0" accel="50000" decel="50000" fill="hold" grpId="0" nodeType="clickEffect">
                                  <p:stCondLst>
                                    <p:cond delay="0"/>
                                  </p:stCondLst>
                                  <p:childTnLst>
                                    <p:animMotion origin="layout" path="M -1.94444E-6 4.19753E-6 L 0.25 -0.25 " pathEditMode="relative" rAng="0" ptsTypes="AA">
                                      <p:cBhvr>
                                        <p:cTn id="12" dur="2000" fill="hold"/>
                                        <p:tgtEl>
                                          <p:spTgt spid="240">
                                            <p:txEl>
                                              <p:pRg st="0" end="0"/>
                                            </p:txEl>
                                          </p:spTgt>
                                        </p:tgtEl>
                                        <p:attrNameLst>
                                          <p:attrName>ppt_x</p:attrName>
                                          <p:attrName>ppt_y</p:attrName>
                                        </p:attrNameLst>
                                      </p:cBhvr>
                                      <p:rCtr x="12500" y="-12500"/>
                                    </p:animMotion>
                                  </p:childTnLst>
                                </p:cTn>
                              </p:par>
                            </p:childTnLst>
                          </p:cTn>
                        </p:par>
                      </p:childTnLst>
                    </p:cTn>
                  </p:par>
                  <p:par>
                    <p:cTn id="13" fill="hold">
                      <p:stCondLst>
                        <p:cond delay="indefinite"/>
                      </p:stCondLst>
                      <p:childTnLst>
                        <p:par>
                          <p:cTn id="14" fill="hold">
                            <p:stCondLst>
                              <p:cond delay="0"/>
                            </p:stCondLst>
                            <p:childTnLst>
                              <p:par>
                                <p:cTn id="15" presetID="56" presetClass="path" presetSubtype="0" accel="50000" decel="50000" fill="hold" grpId="0" nodeType="clickEffect">
                                  <p:stCondLst>
                                    <p:cond delay="0"/>
                                  </p:stCondLst>
                                  <p:childTnLst>
                                    <p:animMotion origin="layout" path="M 4.16667E-6 4.07407E-6 L 0.25 -0.25 " pathEditMode="relative" rAng="0" ptsTypes="AA">
                                      <p:cBhvr>
                                        <p:cTn id="16" dur="2000" fill="hold"/>
                                        <p:tgtEl>
                                          <p:spTgt spid="240">
                                            <p:txEl>
                                              <p:pRg st="1" end="1"/>
                                            </p:txEl>
                                          </p:spTgt>
                                        </p:tgtEl>
                                        <p:attrNameLst>
                                          <p:attrName>ppt_x</p:attrName>
                                          <p:attrName>ppt_y</p:attrName>
                                        </p:attrNameLst>
                                      </p:cBhvr>
                                      <p:rCtr x="12500" y="-12500"/>
                                    </p:animMotion>
                                  </p:childTnLst>
                                </p:cTn>
                              </p:par>
                            </p:childTnLst>
                          </p:cTn>
                        </p:par>
                      </p:childTnLst>
                    </p:cTn>
                  </p:par>
                  <p:par>
                    <p:cTn id="17" fill="hold">
                      <p:stCondLst>
                        <p:cond delay="indefinite"/>
                      </p:stCondLst>
                      <p:childTnLst>
                        <p:par>
                          <p:cTn id="18" fill="hold">
                            <p:stCondLst>
                              <p:cond delay="0"/>
                            </p:stCondLst>
                            <p:childTnLst>
                              <p:par>
                                <p:cTn id="19" presetID="56" presetClass="path" presetSubtype="0" accel="50000" decel="50000" fill="hold" grpId="0" nodeType="clickEffect">
                                  <p:stCondLst>
                                    <p:cond delay="0"/>
                                  </p:stCondLst>
                                  <p:childTnLst>
                                    <p:animMotion origin="layout" path="M 3.88889E-6 3.95062E-6 L 0.25 -0.25 " pathEditMode="relative" rAng="0" ptsTypes="AA">
                                      <p:cBhvr>
                                        <p:cTn id="20" dur="2000" fill="hold"/>
                                        <p:tgtEl>
                                          <p:spTgt spid="240">
                                            <p:txEl>
                                              <p:pRg st="2" end="2"/>
                                            </p:txEl>
                                          </p:spTgt>
                                        </p:tgtEl>
                                        <p:attrNameLst>
                                          <p:attrName>ppt_x</p:attrName>
                                          <p:attrName>ppt_y</p:attrName>
                                        </p:attrNameLst>
                                      </p:cBhvr>
                                      <p:rCtr x="12500" y="-12500"/>
                                    </p:animMotion>
                                  </p:childTnLst>
                                </p:cTn>
                              </p:par>
                            </p:childTnLst>
                          </p:cTn>
                        </p:par>
                      </p:childTnLst>
                    </p:cTn>
                  </p:par>
                  <p:par>
                    <p:cTn id="21" fill="hold">
                      <p:stCondLst>
                        <p:cond delay="indefinite"/>
                      </p:stCondLst>
                      <p:childTnLst>
                        <p:par>
                          <p:cTn id="22" fill="hold">
                            <p:stCondLst>
                              <p:cond delay="0"/>
                            </p:stCondLst>
                            <p:childTnLst>
                              <p:par>
                                <p:cTn id="23" presetID="56" presetClass="path" presetSubtype="0" accel="50000" decel="50000" fill="hold" grpId="0" nodeType="clickEffect">
                                  <p:stCondLst>
                                    <p:cond delay="0"/>
                                  </p:stCondLst>
                                  <p:childTnLst>
                                    <p:animMotion origin="layout" path="M -4.44444E-6 3.82716E-6 L 0.25 -0.25 " pathEditMode="relative" rAng="0" ptsTypes="AA">
                                      <p:cBhvr>
                                        <p:cTn id="24" dur="2000" fill="hold"/>
                                        <p:tgtEl>
                                          <p:spTgt spid="240">
                                            <p:txEl>
                                              <p:pRg st="3" end="3"/>
                                            </p:txEl>
                                          </p:spTgt>
                                        </p:tgtEl>
                                        <p:attrNameLst>
                                          <p:attrName>ppt_x</p:attrName>
                                          <p:attrName>ppt_y</p:attrName>
                                        </p:attrNameLst>
                                      </p:cBhvr>
                                      <p:rCtr x="12500" y="-12500"/>
                                    </p:animMotion>
                                  </p:childTnLst>
                                </p:cTn>
                              </p:par>
                            </p:childTnLst>
                          </p:cTn>
                        </p:par>
                      </p:childTnLst>
                    </p:cTn>
                  </p:par>
                  <p:par>
                    <p:cTn id="25" fill="hold">
                      <p:stCondLst>
                        <p:cond delay="indefinite"/>
                      </p:stCondLst>
                      <p:childTnLst>
                        <p:par>
                          <p:cTn id="26" fill="hold">
                            <p:stCondLst>
                              <p:cond delay="0"/>
                            </p:stCondLst>
                            <p:childTnLst>
                              <p:par>
                                <p:cTn id="27" presetID="56" presetClass="path" presetSubtype="0" accel="50000" decel="50000" fill="hold" grpId="0" nodeType="clickEffect">
                                  <p:stCondLst>
                                    <p:cond delay="0"/>
                                  </p:stCondLst>
                                  <p:childTnLst>
                                    <p:animMotion origin="layout" path="M -4.44444E-6 3.7037E-6 L 0.25 -0.25 " pathEditMode="relative" rAng="0" ptsTypes="AA">
                                      <p:cBhvr>
                                        <p:cTn id="28" dur="2000" fill="hold"/>
                                        <p:tgtEl>
                                          <p:spTgt spid="240">
                                            <p:txEl>
                                              <p:pRg st="4" end="4"/>
                                            </p:txEl>
                                          </p:spTgt>
                                        </p:tgtEl>
                                        <p:attrNameLst>
                                          <p:attrName>ppt_x</p:attrName>
                                          <p:attrName>ppt_y</p:attrName>
                                        </p:attrNameLst>
                                      </p:cBhvr>
                                      <p:rCtr x="1250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 grpId="0"/>
      <p:bldP spid="240"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3" name="Picture 2">
            <a:extLst>
              <a:ext uri="{FF2B5EF4-FFF2-40B4-BE49-F238E27FC236}">
                <a16:creationId xmlns:a16="http://schemas.microsoft.com/office/drawing/2014/main" id="{F0E0D853-77D6-41F4-B412-BD2CCFB8E06C}"/>
              </a:ext>
            </a:extLst>
          </p:cNvPr>
          <p:cNvPicPr>
            <a:picLocks noChangeAspect="1"/>
          </p:cNvPicPr>
          <p:nvPr/>
        </p:nvPicPr>
        <p:blipFill>
          <a:blip r:embed="rId3"/>
          <a:stretch>
            <a:fillRect/>
          </a:stretch>
        </p:blipFill>
        <p:spPr>
          <a:xfrm>
            <a:off x="-1" y="534156"/>
            <a:ext cx="4292403" cy="3659769"/>
          </a:xfrm>
          <a:prstGeom prst="rect">
            <a:avLst/>
          </a:prstGeom>
          <a:effectLst>
            <a:softEdge rad="31750"/>
          </a:effectLst>
        </p:spPr>
      </p:pic>
      <p:sp>
        <p:nvSpPr>
          <p:cNvPr id="273" name="Google Shape;273;p19"/>
          <p:cNvSpPr txBox="1">
            <a:spLocks noGrp="1"/>
          </p:cNvSpPr>
          <p:nvPr>
            <p:ph type="title"/>
          </p:nvPr>
        </p:nvSpPr>
        <p:spPr>
          <a:xfrm>
            <a:off x="125248" y="255238"/>
            <a:ext cx="6010500" cy="39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z-Latn-AZ" dirty="0"/>
              <a:t>Macro and microstates.</a:t>
            </a:r>
            <a:endParaRPr dirty="0"/>
          </a:p>
        </p:txBody>
      </p:sp>
      <p:sp>
        <p:nvSpPr>
          <p:cNvPr id="274" name="Google Shape;274;p19"/>
          <p:cNvSpPr txBox="1">
            <a:spLocks noGrp="1"/>
          </p:cNvSpPr>
          <p:nvPr>
            <p:ph type="body" idx="2"/>
          </p:nvPr>
        </p:nvSpPr>
        <p:spPr>
          <a:xfrm>
            <a:off x="-137642" y="4284105"/>
            <a:ext cx="8728819" cy="931492"/>
          </a:xfrm>
          <a:prstGeom prst="rect">
            <a:avLst/>
          </a:prstGeom>
        </p:spPr>
        <p:txBody>
          <a:bodyPr spcFirstLastPara="1" wrap="square" lIns="0" tIns="0" rIns="0" bIns="0" anchor="t" anchorCtr="0">
            <a:noAutofit/>
          </a:bodyPr>
          <a:lstStyle/>
          <a:p>
            <a:pPr marL="285750" indent="-285750"/>
            <a:r>
              <a:rPr lang="en-US" sz="1600" b="1" dirty="0"/>
              <a:t>The key difference between microstate and </a:t>
            </a:r>
            <a:r>
              <a:rPr lang="en-US" sz="1600" b="1" dirty="0" err="1"/>
              <a:t>macrostate</a:t>
            </a:r>
            <a:r>
              <a:rPr lang="en-US" sz="1600" b="1" dirty="0"/>
              <a:t> is that microstate refers to the microscopic configuration of a thermodynamic system, whereas </a:t>
            </a:r>
            <a:r>
              <a:rPr lang="en-US" sz="1600" b="1" dirty="0" err="1"/>
              <a:t>macrostate</a:t>
            </a:r>
            <a:r>
              <a:rPr lang="en-US" sz="1600" b="1" dirty="0"/>
              <a:t> refers to the macroscopic properties of a thermodynamic system.</a:t>
            </a:r>
            <a:endParaRPr sz="1600" b="1" dirty="0"/>
          </a:p>
        </p:txBody>
      </p:sp>
      <p:sp>
        <p:nvSpPr>
          <p:cNvPr id="275" name="Google Shape;275;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276" name="Google Shape;276;p19"/>
          <p:cNvGrpSpPr/>
          <p:nvPr/>
        </p:nvGrpSpPr>
        <p:grpSpPr>
          <a:xfrm>
            <a:off x="125248" y="911052"/>
            <a:ext cx="257118" cy="276131"/>
            <a:chOff x="611175" y="2326900"/>
            <a:chExt cx="362700" cy="389575"/>
          </a:xfrm>
        </p:grpSpPr>
        <p:sp>
          <p:nvSpPr>
            <p:cNvPr id="277" name="Google Shape;277;p19"/>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8" name="Google Shape;278;p19"/>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9" name="Google Shape;279;p19"/>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0" name="Google Shape;280;p19"/>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pic>
        <p:nvPicPr>
          <p:cNvPr id="6" name="Picture 5">
            <a:extLst>
              <a:ext uri="{FF2B5EF4-FFF2-40B4-BE49-F238E27FC236}">
                <a16:creationId xmlns:a16="http://schemas.microsoft.com/office/drawing/2014/main" id="{D151EA41-D6F4-4020-8D5F-1DE214E0334F}"/>
              </a:ext>
            </a:extLst>
          </p:cNvPr>
          <p:cNvPicPr>
            <a:picLocks noChangeAspect="1"/>
          </p:cNvPicPr>
          <p:nvPr/>
        </p:nvPicPr>
        <p:blipFill>
          <a:blip r:embed="rId4"/>
          <a:stretch>
            <a:fillRect/>
          </a:stretch>
        </p:blipFill>
        <p:spPr>
          <a:xfrm>
            <a:off x="4412776" y="299844"/>
            <a:ext cx="5497034" cy="28205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63" presetClass="path" presetSubtype="0" accel="50000" decel="50000" fill="hold" grpId="0" nodeType="clickEffect">
                                  <p:stCondLst>
                                    <p:cond delay="0"/>
                                  </p:stCondLst>
                                  <p:childTnLst>
                                    <p:animMotion origin="layout" path="M 2.77778E-7 -4.81481E-6 L 0.25 -4.81481E-6 " pathEditMode="relative" rAng="0" ptsTypes="AA">
                                      <p:cBhvr>
                                        <p:cTn id="16" dur="2000" fill="hold"/>
                                        <p:tgtEl>
                                          <p:spTgt spid="274">
                                            <p:txEl>
                                              <p:pRg st="0" end="0"/>
                                            </p:txEl>
                                          </p:spTgt>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0"/>
          <p:cNvSpPr txBox="1">
            <a:spLocks noGrp="1"/>
          </p:cNvSpPr>
          <p:nvPr>
            <p:ph type="title"/>
          </p:nvPr>
        </p:nvSpPr>
        <p:spPr>
          <a:xfrm>
            <a:off x="779100" y="173300"/>
            <a:ext cx="6677100" cy="39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z-Latn-AZ" dirty="0"/>
              <a:t>The statistical weight.</a:t>
            </a:r>
            <a:endParaRPr dirty="0"/>
          </a:p>
        </p:txBody>
      </p:sp>
      <p:sp>
        <p:nvSpPr>
          <p:cNvPr id="289" name="Google Shape;289;p2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290" name="Google Shape;290;p20"/>
          <p:cNvGrpSpPr/>
          <p:nvPr/>
        </p:nvGrpSpPr>
        <p:grpSpPr>
          <a:xfrm>
            <a:off x="135880" y="874786"/>
            <a:ext cx="257118" cy="276131"/>
            <a:chOff x="611175" y="2326900"/>
            <a:chExt cx="362700" cy="389575"/>
          </a:xfrm>
        </p:grpSpPr>
        <p:sp>
          <p:nvSpPr>
            <p:cNvPr id="291" name="Google Shape;291;p20"/>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92" name="Google Shape;292;p20"/>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93" name="Google Shape;293;p20"/>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94" name="Google Shape;294;p20"/>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pic>
        <p:nvPicPr>
          <p:cNvPr id="8" name="Picture 7">
            <a:extLst>
              <a:ext uri="{FF2B5EF4-FFF2-40B4-BE49-F238E27FC236}">
                <a16:creationId xmlns:a16="http://schemas.microsoft.com/office/drawing/2014/main" id="{AE141F20-E402-4EA9-A5C9-337C5BF05DAE}"/>
              </a:ext>
            </a:extLst>
          </p:cNvPr>
          <p:cNvPicPr>
            <a:picLocks noChangeAspect="1"/>
          </p:cNvPicPr>
          <p:nvPr/>
        </p:nvPicPr>
        <p:blipFill>
          <a:blip r:embed="rId3"/>
          <a:stretch>
            <a:fillRect/>
          </a:stretch>
        </p:blipFill>
        <p:spPr>
          <a:xfrm>
            <a:off x="779100" y="535797"/>
            <a:ext cx="2385268" cy="954107"/>
          </a:xfrm>
          <a:prstGeom prst="rect">
            <a:avLst/>
          </a:prstGeom>
          <a:ln>
            <a:noFill/>
          </a:ln>
          <a:effectLst>
            <a:glow rad="63500">
              <a:schemeClr val="accent2">
                <a:satMod val="175000"/>
                <a:alpha val="40000"/>
              </a:schemeClr>
            </a:glow>
            <a:outerShdw blurRad="50800" dist="38100" algn="l" rotWithShape="0">
              <a:prstClr val="black">
                <a:alpha val="40000"/>
              </a:prstClr>
            </a:outerShdw>
          </a:effectLst>
          <a:scene3d>
            <a:camera prst="orthographicFront">
              <a:rot lat="0" lon="0" rev="0"/>
            </a:camera>
            <a:lightRig rig="balanced" dir="t">
              <a:rot lat="0" lon="0" rev="8700000"/>
            </a:lightRig>
          </a:scene3d>
          <a:sp3d>
            <a:bevelT w="190500" h="38100"/>
          </a:sp3d>
        </p:spPr>
      </p:pic>
      <p:sp>
        <p:nvSpPr>
          <p:cNvPr id="23" name="TextBox 22">
            <a:extLst>
              <a:ext uri="{FF2B5EF4-FFF2-40B4-BE49-F238E27FC236}">
                <a16:creationId xmlns:a16="http://schemas.microsoft.com/office/drawing/2014/main" id="{CD33AB99-4F62-4539-8C8E-9ECA6E33EA91}"/>
              </a:ext>
            </a:extLst>
          </p:cNvPr>
          <p:cNvSpPr txBox="1"/>
          <p:nvPr/>
        </p:nvSpPr>
        <p:spPr>
          <a:xfrm>
            <a:off x="135880" y="1734470"/>
            <a:ext cx="4882169" cy="3323987"/>
          </a:xfrm>
          <a:prstGeom prst="rect">
            <a:avLst/>
          </a:prstGeom>
          <a:noFill/>
        </p:spPr>
        <p:txBody>
          <a:bodyPr wrap="square">
            <a:spAutoFit/>
          </a:bodyPr>
          <a:lstStyle/>
          <a:p>
            <a:pPr algn="l"/>
            <a:r>
              <a:rPr lang="en-US" b="1" i="0" dirty="0">
                <a:solidFill>
                  <a:srgbClr val="000000"/>
                </a:solidFill>
                <a:effectLst/>
                <a:latin typeface="Catamaran" panose="020B0604020202020204" charset="0"/>
                <a:cs typeface="Catamaran" panose="020B0604020202020204" charset="0"/>
              </a:rPr>
              <a:t>If the energy associated with the feature is Δ</a:t>
            </a:r>
            <a:r>
              <a:rPr lang="en-US" b="1" i="1" dirty="0">
                <a:solidFill>
                  <a:srgbClr val="000000"/>
                </a:solidFill>
                <a:effectLst/>
                <a:latin typeface="Catamaran" panose="020B0604020202020204" charset="0"/>
                <a:cs typeface="Catamaran" panose="020B0604020202020204" charset="0"/>
              </a:rPr>
              <a:t>E</a:t>
            </a:r>
            <a:r>
              <a:rPr lang="en-US" b="1" i="0" dirty="0">
                <a:solidFill>
                  <a:srgbClr val="000000"/>
                </a:solidFill>
                <a:effectLst/>
                <a:latin typeface="Catamaran" panose="020B0604020202020204" charset="0"/>
                <a:cs typeface="Catamaran" panose="020B0604020202020204" charset="0"/>
              </a:rPr>
              <a:t>, the statistical weight is given by the </a:t>
            </a:r>
            <a:r>
              <a:rPr lang="en-US" b="1" i="0" u="none" strike="noStrike" dirty="0">
                <a:solidFill>
                  <a:srgbClr val="000000"/>
                </a:solidFill>
                <a:effectLst/>
                <a:latin typeface="Catamaran" panose="020B0604020202020204" charset="0"/>
                <a:cs typeface="Catamaran" panose="020B0604020202020204" charset="0"/>
                <a:hlinkClick r:id="rId4" tooltip="Physics:Boltzmann factor"/>
              </a:rPr>
              <a:t>Boltzmann factor</a:t>
            </a:r>
            <a:r>
              <a:rPr lang="en-US" b="1" i="0" dirty="0">
                <a:solidFill>
                  <a:srgbClr val="000000"/>
                </a:solidFill>
                <a:effectLst/>
                <a:latin typeface="Catamaran" panose="020B0604020202020204" charset="0"/>
                <a:cs typeface="Catamaran" panose="020B0604020202020204" charset="0"/>
              </a:rPr>
              <a:t> </a:t>
            </a:r>
            <a:r>
              <a:rPr lang="en-US" b="1" i="1" dirty="0">
                <a:solidFill>
                  <a:srgbClr val="000000"/>
                </a:solidFill>
                <a:effectLst/>
                <a:latin typeface="Catamaran" panose="020B0604020202020204" charset="0"/>
                <a:cs typeface="Catamaran" panose="020B0604020202020204" charset="0"/>
              </a:rPr>
              <a:t>e</a:t>
            </a:r>
            <a:r>
              <a:rPr lang="en-US" b="1" i="0" baseline="30000" dirty="0">
                <a:solidFill>
                  <a:srgbClr val="000000"/>
                </a:solidFill>
                <a:effectLst/>
                <a:latin typeface="Catamaran" panose="020B0604020202020204" charset="0"/>
                <a:cs typeface="Catamaran" panose="020B0604020202020204" charset="0"/>
              </a:rPr>
              <a:t>−Δ</a:t>
            </a:r>
            <a:r>
              <a:rPr lang="en-US" b="1" i="1" baseline="30000" dirty="0">
                <a:solidFill>
                  <a:srgbClr val="000000"/>
                </a:solidFill>
                <a:effectLst/>
                <a:latin typeface="Catamaran" panose="020B0604020202020204" charset="0"/>
                <a:cs typeface="Catamaran" panose="020B0604020202020204" charset="0"/>
              </a:rPr>
              <a:t>E</a:t>
            </a:r>
            <a:r>
              <a:rPr lang="en-US" b="1" i="0" baseline="30000" dirty="0">
                <a:solidFill>
                  <a:srgbClr val="000000"/>
                </a:solidFill>
                <a:effectLst/>
                <a:latin typeface="Catamaran" panose="020B0604020202020204" charset="0"/>
                <a:cs typeface="Catamaran" panose="020B0604020202020204" charset="0"/>
              </a:rPr>
              <a:t>/</a:t>
            </a:r>
            <a:r>
              <a:rPr lang="en-US" b="1" i="1" baseline="30000" dirty="0" err="1">
                <a:solidFill>
                  <a:srgbClr val="000000"/>
                </a:solidFill>
                <a:effectLst/>
                <a:latin typeface="Catamaran" panose="020B0604020202020204" charset="0"/>
                <a:cs typeface="Catamaran" panose="020B0604020202020204" charset="0"/>
              </a:rPr>
              <a:t>k</a:t>
            </a:r>
            <a:r>
              <a:rPr lang="en-US" b="1" i="0" baseline="-25000" dirty="0" err="1">
                <a:solidFill>
                  <a:srgbClr val="000000"/>
                </a:solidFill>
                <a:effectLst/>
                <a:latin typeface="Catamaran" panose="020B0604020202020204" charset="0"/>
                <a:cs typeface="Catamaran" panose="020B0604020202020204" charset="0"/>
              </a:rPr>
              <a:t>B</a:t>
            </a:r>
            <a:r>
              <a:rPr lang="en-US" b="1" i="1" baseline="30000" dirty="0" err="1">
                <a:solidFill>
                  <a:srgbClr val="000000"/>
                </a:solidFill>
                <a:effectLst/>
                <a:latin typeface="Catamaran" panose="020B0604020202020204" charset="0"/>
                <a:cs typeface="Catamaran" panose="020B0604020202020204" charset="0"/>
              </a:rPr>
              <a:t>T</a:t>
            </a:r>
            <a:r>
              <a:rPr lang="en-US" b="1" i="0" dirty="0">
                <a:solidFill>
                  <a:srgbClr val="000000"/>
                </a:solidFill>
                <a:effectLst/>
                <a:latin typeface="Catamaran" panose="020B0604020202020204" charset="0"/>
                <a:cs typeface="Catamaran" panose="020B0604020202020204" charset="0"/>
              </a:rPr>
              <a:t>, where </a:t>
            </a:r>
            <a:r>
              <a:rPr lang="en-US" b="1" i="1" dirty="0">
                <a:solidFill>
                  <a:srgbClr val="000000"/>
                </a:solidFill>
                <a:effectLst/>
                <a:latin typeface="Catamaran" panose="020B0604020202020204" charset="0"/>
                <a:cs typeface="Catamaran" panose="020B0604020202020204" charset="0"/>
              </a:rPr>
              <a:t>k</a:t>
            </a:r>
            <a:r>
              <a:rPr lang="en-US" b="1" i="0" baseline="-25000" dirty="0">
                <a:solidFill>
                  <a:srgbClr val="000000"/>
                </a:solidFill>
                <a:effectLst/>
                <a:latin typeface="Catamaran" panose="020B0604020202020204" charset="0"/>
                <a:cs typeface="Catamaran" panose="020B0604020202020204" charset="0"/>
              </a:rPr>
              <a:t>B</a:t>
            </a:r>
            <a:r>
              <a:rPr lang="en-US" b="1" i="0" dirty="0">
                <a:solidFill>
                  <a:srgbClr val="000000"/>
                </a:solidFill>
                <a:effectLst/>
                <a:latin typeface="Catamaran" panose="020B0604020202020204" charset="0"/>
                <a:cs typeface="Catamaran" panose="020B0604020202020204" charset="0"/>
              </a:rPr>
              <a:t> is the </a:t>
            </a:r>
            <a:r>
              <a:rPr lang="en-US" b="1" i="0" u="none" strike="noStrike" dirty="0">
                <a:solidFill>
                  <a:srgbClr val="000000"/>
                </a:solidFill>
                <a:effectLst/>
                <a:latin typeface="Catamaran" panose="020B0604020202020204" charset="0"/>
                <a:cs typeface="Catamaran" panose="020B0604020202020204" charset="0"/>
                <a:hlinkClick r:id="rId5" tooltip="Physics:Boltzmann constant"/>
              </a:rPr>
              <a:t>Boltzmann constant</a:t>
            </a:r>
            <a:r>
              <a:rPr lang="en-US" b="1" i="0" dirty="0">
                <a:solidFill>
                  <a:srgbClr val="000000"/>
                </a:solidFill>
                <a:effectLst/>
                <a:latin typeface="Catamaran" panose="020B0604020202020204" charset="0"/>
                <a:cs typeface="Catamaran" panose="020B0604020202020204" charset="0"/>
              </a:rPr>
              <a:t> and </a:t>
            </a:r>
            <a:r>
              <a:rPr lang="en-US" b="1" i="1" dirty="0">
                <a:solidFill>
                  <a:srgbClr val="000000"/>
                </a:solidFill>
                <a:effectLst/>
                <a:latin typeface="Catamaran" panose="020B0604020202020204" charset="0"/>
                <a:cs typeface="Catamaran" panose="020B0604020202020204" charset="0"/>
              </a:rPr>
              <a:t>T</a:t>
            </a:r>
            <a:r>
              <a:rPr lang="en-US" b="1" i="0" dirty="0">
                <a:solidFill>
                  <a:srgbClr val="000000"/>
                </a:solidFill>
                <a:effectLst/>
                <a:latin typeface="Catamaran" panose="020B0604020202020204" charset="0"/>
                <a:cs typeface="Catamaran" panose="020B0604020202020204" charset="0"/>
              </a:rPr>
              <a:t> is the </a:t>
            </a:r>
            <a:r>
              <a:rPr lang="en-US" b="1" i="0" u="none" strike="noStrike" dirty="0">
                <a:solidFill>
                  <a:srgbClr val="000000"/>
                </a:solidFill>
                <a:effectLst/>
                <a:latin typeface="Catamaran" panose="020B0604020202020204" charset="0"/>
                <a:cs typeface="Catamaran" panose="020B0604020202020204" charset="0"/>
                <a:hlinkClick r:id="rId6" tooltip="Physics:Temperature"/>
              </a:rPr>
              <a:t>temperature</a:t>
            </a:r>
            <a:r>
              <a:rPr lang="en-US" b="1" i="0" dirty="0">
                <a:solidFill>
                  <a:srgbClr val="000000"/>
                </a:solidFill>
                <a:effectLst/>
                <a:latin typeface="Catamaran" panose="020B0604020202020204" charset="0"/>
                <a:cs typeface="Catamaran" panose="020B0604020202020204" charset="0"/>
              </a:rPr>
              <a:t> in </a:t>
            </a:r>
            <a:r>
              <a:rPr lang="en-US" b="1" i="0" u="none" strike="noStrike" dirty="0">
                <a:solidFill>
                  <a:srgbClr val="000000"/>
                </a:solidFill>
                <a:effectLst/>
                <a:latin typeface="Catamaran" panose="020B0604020202020204" charset="0"/>
                <a:cs typeface="Catamaran" panose="020B0604020202020204" charset="0"/>
                <a:hlinkClick r:id="rId7" tooltip="Kelvin"/>
              </a:rPr>
              <a:t>kelvins</a:t>
            </a:r>
            <a:r>
              <a:rPr lang="en-US" b="1" i="0" dirty="0">
                <a:solidFill>
                  <a:srgbClr val="000000"/>
                </a:solidFill>
                <a:effectLst/>
                <a:latin typeface="Catamaran" panose="020B0604020202020204" charset="0"/>
                <a:cs typeface="Catamaran" panose="020B0604020202020204" charset="0"/>
              </a:rPr>
              <a:t>.</a:t>
            </a:r>
          </a:p>
          <a:p>
            <a:pPr algn="l"/>
            <a:r>
              <a:rPr lang="en-US" b="1" i="0" dirty="0">
                <a:solidFill>
                  <a:srgbClr val="000000"/>
                </a:solidFill>
                <a:effectLst/>
                <a:latin typeface="Catamaran" panose="020B0604020202020204" charset="0"/>
                <a:cs typeface="Catamaran" panose="020B0604020202020204" charset="0"/>
              </a:rPr>
              <a:t>The statistical weight is a convenient shorthand that is often used in </a:t>
            </a:r>
            <a:r>
              <a:rPr lang="en-US" b="1" i="0" u="none" strike="noStrike" dirty="0">
                <a:solidFill>
                  <a:srgbClr val="000000"/>
                </a:solidFill>
                <a:effectLst/>
                <a:latin typeface="Catamaran" panose="020B0604020202020204" charset="0"/>
                <a:cs typeface="Catamaran" panose="020B0604020202020204" charset="0"/>
                <a:hlinkClick r:id="rId8" tooltip="Transfer matrix"/>
              </a:rPr>
              <a:t>transfer matrix</a:t>
            </a:r>
            <a:r>
              <a:rPr lang="en-US" b="1" i="0" dirty="0">
                <a:solidFill>
                  <a:srgbClr val="000000"/>
                </a:solidFill>
                <a:effectLst/>
                <a:latin typeface="Catamaran" panose="020B0604020202020204" charset="0"/>
                <a:cs typeface="Catamaran" panose="020B0604020202020204" charset="0"/>
              </a:rPr>
              <a:t> solutions of problems in </a:t>
            </a:r>
            <a:r>
              <a:rPr lang="en-US" b="1" i="0" u="none" strike="noStrike" dirty="0">
                <a:solidFill>
                  <a:srgbClr val="000000"/>
                </a:solidFill>
                <a:effectLst/>
                <a:latin typeface="Catamaran" panose="020B0604020202020204" charset="0"/>
                <a:cs typeface="Catamaran" panose="020B0604020202020204" charset="0"/>
                <a:hlinkClick r:id="rId9" tooltip="Physics:Statistical mechanics"/>
              </a:rPr>
              <a:t>statistical mechanics</a:t>
            </a:r>
            <a:r>
              <a:rPr lang="en-US" b="1" i="0" dirty="0">
                <a:solidFill>
                  <a:srgbClr val="000000"/>
                </a:solidFill>
                <a:effectLst/>
                <a:latin typeface="Catamaran" panose="020B0604020202020204" charset="0"/>
                <a:cs typeface="Catamaran" panose="020B0604020202020204" charset="0"/>
              </a:rPr>
              <a:t>.</a:t>
            </a:r>
          </a:p>
          <a:p>
            <a:pPr algn="l"/>
            <a:r>
              <a:rPr lang="en-US" b="1" i="0" dirty="0">
                <a:solidFill>
                  <a:srgbClr val="000000"/>
                </a:solidFill>
                <a:effectLst/>
                <a:latin typeface="Catamaran" panose="020B0604020202020204" charset="0"/>
                <a:cs typeface="Catamaran" panose="020B0604020202020204" charset="0"/>
              </a:rPr>
              <a:t>In statistical mechanics, we always seek the number of microstates corresponding to a given </a:t>
            </a:r>
            <a:r>
              <a:rPr lang="en-US" b="1" i="0" dirty="0" err="1">
                <a:solidFill>
                  <a:srgbClr val="000000"/>
                </a:solidFill>
                <a:effectLst/>
                <a:latin typeface="Catamaran" panose="020B0604020202020204" charset="0"/>
                <a:cs typeface="Catamaran" panose="020B0604020202020204" charset="0"/>
              </a:rPr>
              <a:t>macrostate</a:t>
            </a:r>
            <a:r>
              <a:rPr lang="en-US" b="1" i="0" dirty="0">
                <a:solidFill>
                  <a:srgbClr val="000000"/>
                </a:solidFill>
                <a:effectLst/>
                <a:latin typeface="Catamaran" panose="020B0604020202020204" charset="0"/>
                <a:cs typeface="Catamaran" panose="020B0604020202020204" charset="0"/>
              </a:rPr>
              <a:t> (</a:t>
            </a:r>
            <a:r>
              <a:rPr lang="en-US" b="1" i="1" dirty="0">
                <a:solidFill>
                  <a:srgbClr val="000000"/>
                </a:solidFill>
                <a:effectLst/>
                <a:latin typeface="Catamaran" panose="020B0604020202020204" charset="0"/>
                <a:cs typeface="Catamaran" panose="020B0604020202020204" charset="0"/>
              </a:rPr>
              <a:t>N, V, U</a:t>
            </a:r>
            <a:r>
              <a:rPr lang="en-US" b="1" i="0" dirty="0">
                <a:solidFill>
                  <a:srgbClr val="000000"/>
                </a:solidFill>
                <a:effectLst/>
                <a:latin typeface="Catamaran" panose="020B0604020202020204" charset="0"/>
                <a:cs typeface="Catamaran" panose="020B0604020202020204" charset="0"/>
              </a:rPr>
              <a:t>). It is called the thermodynamic probability or the statistical weight of the </a:t>
            </a:r>
            <a:r>
              <a:rPr lang="en-US" b="1" i="0" dirty="0" err="1">
                <a:solidFill>
                  <a:srgbClr val="000000"/>
                </a:solidFill>
                <a:effectLst/>
                <a:latin typeface="Catamaran" panose="020B0604020202020204" charset="0"/>
                <a:cs typeface="Catamaran" panose="020B0604020202020204" charset="0"/>
              </a:rPr>
              <a:t>macrostate</a:t>
            </a:r>
            <a:r>
              <a:rPr lang="en-US" b="1" i="0" dirty="0">
                <a:solidFill>
                  <a:srgbClr val="000000"/>
                </a:solidFill>
                <a:effectLst/>
                <a:latin typeface="Catamaran" panose="020B0604020202020204" charset="0"/>
                <a:cs typeface="Catamaran" panose="020B0604020202020204" charset="0"/>
              </a:rPr>
              <a:t> and is denoted by Ω(N,V,U). This variable is related to the thermodynamic variable entropy </a:t>
            </a:r>
            <a:r>
              <a:rPr lang="en-US" b="1" i="1" dirty="0">
                <a:solidFill>
                  <a:srgbClr val="000000"/>
                </a:solidFill>
                <a:effectLst/>
                <a:latin typeface="Catamaran" panose="020B0604020202020204" charset="0"/>
                <a:cs typeface="Catamaran" panose="020B0604020202020204" charset="0"/>
              </a:rPr>
              <a:t>S</a:t>
            </a:r>
            <a:r>
              <a:rPr lang="en-US" b="1" i="0" dirty="0">
                <a:solidFill>
                  <a:srgbClr val="000000"/>
                </a:solidFill>
                <a:effectLst/>
                <a:latin typeface="Catamaran" panose="020B0604020202020204" charset="0"/>
                <a:cs typeface="Catamaran" panose="020B0604020202020204" charset="0"/>
              </a:rPr>
              <a:t>. You will observe that the relation between the entropy </a:t>
            </a:r>
            <a:r>
              <a:rPr lang="en-US" b="1" i="1" dirty="0">
                <a:solidFill>
                  <a:srgbClr val="000000"/>
                </a:solidFill>
                <a:effectLst/>
                <a:latin typeface="Catamaran" panose="020B0604020202020204" charset="0"/>
                <a:cs typeface="Catamaran" panose="020B0604020202020204" charset="0"/>
              </a:rPr>
              <a:t>S</a:t>
            </a:r>
            <a:r>
              <a:rPr lang="en-US" b="1" i="0" dirty="0">
                <a:solidFill>
                  <a:srgbClr val="000000"/>
                </a:solidFill>
                <a:effectLst/>
                <a:latin typeface="Catamaran" panose="020B0604020202020204" charset="0"/>
                <a:cs typeface="Catamaran" panose="020B0604020202020204" charset="0"/>
              </a:rPr>
              <a:t> and the thermodynamic probability Ω forms the basis of entire statistical analysis.</a:t>
            </a:r>
          </a:p>
        </p:txBody>
      </p:sp>
      <p:pic>
        <p:nvPicPr>
          <p:cNvPr id="5" name="Picture 4">
            <a:extLst>
              <a:ext uri="{FF2B5EF4-FFF2-40B4-BE49-F238E27FC236}">
                <a16:creationId xmlns:a16="http://schemas.microsoft.com/office/drawing/2014/main" id="{2B4BB463-D9C2-4144-A1E8-01370AB90A9A}"/>
              </a:ext>
            </a:extLst>
          </p:cNvPr>
          <p:cNvPicPr>
            <a:picLocks noChangeAspect="1"/>
          </p:cNvPicPr>
          <p:nvPr/>
        </p:nvPicPr>
        <p:blipFill>
          <a:blip r:embed="rId10"/>
          <a:stretch>
            <a:fillRect/>
          </a:stretch>
        </p:blipFill>
        <p:spPr>
          <a:xfrm>
            <a:off x="4863997" y="129468"/>
            <a:ext cx="4280003" cy="3210003"/>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0 0 L 0.25 0 E" pathEditMode="relative" ptsTypes="">
                                      <p:cBhvr>
                                        <p:cTn id="6" dur="2000" fill="hold"/>
                                        <p:tgtEl>
                                          <p:spTgt spid="8"/>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1"/>
          <p:cNvSpPr txBox="1">
            <a:spLocks noGrp="1"/>
          </p:cNvSpPr>
          <p:nvPr>
            <p:ph type="title"/>
          </p:nvPr>
        </p:nvSpPr>
        <p:spPr>
          <a:xfrm>
            <a:off x="779100" y="207050"/>
            <a:ext cx="8471226" cy="396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z-Latn-AZ" dirty="0"/>
              <a:t>Entropy.</a:t>
            </a:r>
            <a:r>
              <a:rPr lang="en-US" dirty="0"/>
              <a:t> What is entropy in simple terms?</a:t>
            </a:r>
            <a:endParaRPr dirty="0"/>
          </a:p>
        </p:txBody>
      </p:sp>
      <p:sp>
        <p:nvSpPr>
          <p:cNvPr id="300" name="Google Shape;300;p21"/>
          <p:cNvSpPr txBox="1">
            <a:spLocks noGrp="1"/>
          </p:cNvSpPr>
          <p:nvPr>
            <p:ph type="body" idx="1"/>
          </p:nvPr>
        </p:nvSpPr>
        <p:spPr>
          <a:xfrm>
            <a:off x="790155" y="603349"/>
            <a:ext cx="4383902" cy="1968401"/>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US" sz="1600" b="1" dirty="0"/>
              <a:t>The entropy of an object is a measure of the amount of energy which is unavailable to do work. </a:t>
            </a:r>
          </a:p>
          <a:p>
            <a:pPr marL="0" lvl="0" indent="0" algn="l" rtl="0">
              <a:spcBef>
                <a:spcPts val="0"/>
              </a:spcBef>
              <a:spcAft>
                <a:spcPts val="800"/>
              </a:spcAft>
              <a:buNone/>
            </a:pPr>
            <a:r>
              <a:rPr lang="en-US" sz="1600" b="1" dirty="0"/>
              <a:t>Entropy is also a measure of the number of possible arrangements the atoms in a system can have. </a:t>
            </a:r>
          </a:p>
          <a:p>
            <a:pPr marL="0" lvl="0" indent="0" algn="l" rtl="0">
              <a:spcBef>
                <a:spcPts val="0"/>
              </a:spcBef>
              <a:spcAft>
                <a:spcPts val="800"/>
              </a:spcAft>
              <a:buNone/>
            </a:pPr>
            <a:r>
              <a:rPr lang="en-US" sz="1600" b="1" dirty="0"/>
              <a:t>In this sense, entropy is a measure of uncertainty or randomness.</a:t>
            </a:r>
            <a:endParaRPr b="1" dirty="0"/>
          </a:p>
        </p:txBody>
      </p:sp>
      <p:sp>
        <p:nvSpPr>
          <p:cNvPr id="301" name="Google Shape;301;p2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pic>
        <p:nvPicPr>
          <p:cNvPr id="5" name="Picture 4">
            <a:extLst>
              <a:ext uri="{FF2B5EF4-FFF2-40B4-BE49-F238E27FC236}">
                <a16:creationId xmlns:a16="http://schemas.microsoft.com/office/drawing/2014/main" id="{5C858019-A0DD-42B4-9A3A-A02D38AE50F1}"/>
              </a:ext>
            </a:extLst>
          </p:cNvPr>
          <p:cNvPicPr>
            <a:picLocks noChangeAspect="1"/>
          </p:cNvPicPr>
          <p:nvPr/>
        </p:nvPicPr>
        <p:blipFill>
          <a:blip r:embed="rId3"/>
          <a:stretch>
            <a:fillRect/>
          </a:stretch>
        </p:blipFill>
        <p:spPr>
          <a:xfrm>
            <a:off x="5174057" y="751533"/>
            <a:ext cx="3762631" cy="3850134"/>
          </a:xfrm>
          <a:prstGeom prst="rect">
            <a:avLst/>
          </a:prstGeom>
        </p:spPr>
      </p:pic>
      <p:sp>
        <p:nvSpPr>
          <p:cNvPr id="17" name="Google Shape;299;p21">
            <a:extLst>
              <a:ext uri="{FF2B5EF4-FFF2-40B4-BE49-F238E27FC236}">
                <a16:creationId xmlns:a16="http://schemas.microsoft.com/office/drawing/2014/main" id="{B1FB5080-F61C-4A73-B41C-FBAD3B1BC430}"/>
              </a:ext>
            </a:extLst>
          </p:cNvPr>
          <p:cNvSpPr txBox="1">
            <a:spLocks/>
          </p:cNvSpPr>
          <p:nvPr/>
        </p:nvSpPr>
        <p:spPr>
          <a:xfrm>
            <a:off x="135880" y="2678763"/>
            <a:ext cx="5038177" cy="3963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1pPr>
            <a:lvl2pPr marR="0" lvl="1"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2pPr>
            <a:lvl3pPr marR="0" lvl="2"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3pPr>
            <a:lvl4pPr marR="0" lvl="3"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4pPr>
            <a:lvl5pPr marR="0" lvl="4"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5pPr>
            <a:lvl6pPr marR="0" lvl="5"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6pPr>
            <a:lvl7pPr marR="0" lvl="6"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7pPr>
            <a:lvl8pPr marR="0" lvl="7"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8pPr>
            <a:lvl9pPr marR="0" lvl="8"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9pPr>
          </a:lstStyle>
          <a:p>
            <a:r>
              <a:rPr lang="en-US" dirty="0"/>
              <a:t>Is entropy a law of physics?</a:t>
            </a:r>
          </a:p>
        </p:txBody>
      </p:sp>
      <p:sp>
        <p:nvSpPr>
          <p:cNvPr id="21" name="Google Shape;300;p21">
            <a:extLst>
              <a:ext uri="{FF2B5EF4-FFF2-40B4-BE49-F238E27FC236}">
                <a16:creationId xmlns:a16="http://schemas.microsoft.com/office/drawing/2014/main" id="{6CA05DC7-134D-476F-9BB1-479153CAC88F}"/>
              </a:ext>
            </a:extLst>
          </p:cNvPr>
          <p:cNvSpPr txBox="1">
            <a:spLocks/>
          </p:cNvSpPr>
          <p:nvPr/>
        </p:nvSpPr>
        <p:spPr>
          <a:xfrm>
            <a:off x="114716" y="3164067"/>
            <a:ext cx="5552437" cy="1585783"/>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1pPr>
            <a:lvl2pPr marL="914400" marR="0" lvl="1" indent="-330200" algn="l" rtl="0">
              <a:lnSpc>
                <a:spcPct val="115000"/>
              </a:lnSpc>
              <a:spcBef>
                <a:spcPts val="80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2pPr>
            <a:lvl3pPr marL="1371600" marR="0" lvl="2" indent="-330200" algn="l" rtl="0">
              <a:lnSpc>
                <a:spcPct val="115000"/>
              </a:lnSpc>
              <a:spcBef>
                <a:spcPts val="800"/>
              </a:spcBef>
              <a:spcAft>
                <a:spcPts val="0"/>
              </a:spcAft>
              <a:buClr>
                <a:schemeClr val="dk2"/>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3pPr>
            <a:lvl4pPr marL="1828800" marR="0" lvl="3"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4pPr>
            <a:lvl5pPr marL="2286000" marR="0" lvl="4"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5pPr>
            <a:lvl6pPr marL="2743200" marR="0" lvl="5"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6pPr>
            <a:lvl7pPr marL="3200400" marR="0" lvl="6"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7pPr>
            <a:lvl8pPr marL="3657600" marR="0" lvl="7"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8pPr>
            <a:lvl9pPr marL="4114800" marR="0" lvl="8" indent="-381000" algn="l" rtl="0">
              <a:lnSpc>
                <a:spcPct val="115000"/>
              </a:lnSpc>
              <a:spcBef>
                <a:spcPts val="800"/>
              </a:spcBef>
              <a:spcAft>
                <a:spcPts val="80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9pPr>
          </a:lstStyle>
          <a:p>
            <a:pPr marL="0" indent="0">
              <a:spcAft>
                <a:spcPts val="800"/>
              </a:spcAft>
              <a:buFont typeface="Catamaran Thin"/>
              <a:buNone/>
            </a:pPr>
            <a:r>
              <a:rPr lang="en-US" sz="1600" b="1" dirty="0"/>
              <a:t>The second law of thermodynamics states that the total entropy of a system either increases or </a:t>
            </a:r>
          </a:p>
          <a:p>
            <a:pPr marL="0" indent="0">
              <a:spcAft>
                <a:spcPts val="800"/>
              </a:spcAft>
              <a:buFont typeface="Catamaran Thin"/>
              <a:buNone/>
            </a:pPr>
            <a:r>
              <a:rPr lang="en-US" sz="1600" b="1" dirty="0"/>
              <a:t>remains constant in any spontaneous process; it never decreases. ... Heat cannot transfer energy spontaneously </a:t>
            </a:r>
          </a:p>
          <a:p>
            <a:pPr marL="0" indent="0">
              <a:spcAft>
                <a:spcPts val="800"/>
              </a:spcAft>
              <a:buFont typeface="Catamaran Thin"/>
              <a:buNone/>
            </a:pPr>
            <a:r>
              <a:rPr lang="en-US" sz="1600" b="1" dirty="0"/>
              <a:t>from colder to hotter, because the entropy of the overall system would decrease.</a:t>
            </a:r>
            <a:endParaRPr lang="en-US" b="1" dirty="0"/>
          </a:p>
        </p:txBody>
      </p:sp>
      <p:pic>
        <p:nvPicPr>
          <p:cNvPr id="3" name="Graphic 2" descr="Pencil">
            <a:extLst>
              <a:ext uri="{FF2B5EF4-FFF2-40B4-BE49-F238E27FC236}">
                <a16:creationId xmlns:a16="http://schemas.microsoft.com/office/drawing/2014/main" id="{4D5F763B-4F78-40AF-86C7-4A739E96F21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002" y="806201"/>
            <a:ext cx="444197" cy="44419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0 0 L 0.25 0 E" pathEditMode="relative" ptsTypes="">
                                      <p:cBhvr>
                                        <p:cTn id="6" dur="2000" fill="hold"/>
                                        <p:tgtEl>
                                          <p:spTgt spid="299"/>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30"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800" decel="100000"/>
                                        <p:tgtEl>
                                          <p:spTgt spid="5"/>
                                        </p:tgtEl>
                                      </p:cBhvr>
                                    </p:animEffect>
                                    <p:anim calcmode="lin" valueType="num">
                                      <p:cBhvr>
                                        <p:cTn id="12" dur="800" decel="100000" fill="hold"/>
                                        <p:tgtEl>
                                          <p:spTgt spid="5"/>
                                        </p:tgtEl>
                                        <p:attrNameLst>
                                          <p:attrName>style.rotation</p:attrName>
                                        </p:attrNameLst>
                                      </p:cBhvr>
                                      <p:tavLst>
                                        <p:tav tm="0">
                                          <p:val>
                                            <p:fltVal val="-90"/>
                                          </p:val>
                                        </p:tav>
                                        <p:tav tm="100000">
                                          <p:val>
                                            <p:fltVal val="0"/>
                                          </p:val>
                                        </p:tav>
                                      </p:tavLst>
                                    </p:anim>
                                    <p:anim calcmode="lin" valueType="num">
                                      <p:cBhvr>
                                        <p:cTn id="13" dur="800" decel="100000" fill="hold"/>
                                        <p:tgtEl>
                                          <p:spTgt spid="5"/>
                                        </p:tgtEl>
                                        <p:attrNameLst>
                                          <p:attrName>ppt_x</p:attrName>
                                        </p:attrNameLst>
                                      </p:cBhvr>
                                      <p:tavLst>
                                        <p:tav tm="0">
                                          <p:val>
                                            <p:strVal val="#ppt_x+0.4"/>
                                          </p:val>
                                        </p:tav>
                                        <p:tav tm="100000">
                                          <p:val>
                                            <p:strVal val="#ppt_x-0.05"/>
                                          </p:val>
                                        </p:tav>
                                      </p:tavLst>
                                    </p:anim>
                                    <p:anim calcmode="lin" valueType="num">
                                      <p:cBhvr>
                                        <p:cTn id="14" dur="800" decel="100000" fill="hold"/>
                                        <p:tgtEl>
                                          <p:spTgt spid="5"/>
                                        </p:tgtEl>
                                        <p:attrNameLst>
                                          <p:attrName>ppt_y</p:attrName>
                                        </p:attrNameLst>
                                      </p:cBhvr>
                                      <p:tavLst>
                                        <p:tav tm="0">
                                          <p:val>
                                            <p:strVal val="#ppt_y-0.4"/>
                                          </p:val>
                                        </p:tav>
                                        <p:tav tm="100000">
                                          <p:val>
                                            <p:strVal val="#ppt_y+0.1"/>
                                          </p:val>
                                        </p:tav>
                                      </p:tavLst>
                                    </p:anim>
                                    <p:anim calcmode="lin" valueType="num">
                                      <p:cBhvr>
                                        <p:cTn id="15" dur="200" accel="100000" fill="hold">
                                          <p:stCondLst>
                                            <p:cond delay="800"/>
                                          </p:stCondLst>
                                        </p:cTn>
                                        <p:tgtEl>
                                          <p:spTgt spid="5"/>
                                        </p:tgtEl>
                                        <p:attrNameLst>
                                          <p:attrName>ppt_x</p:attrName>
                                        </p:attrNameLst>
                                      </p:cBhvr>
                                      <p:tavLst>
                                        <p:tav tm="0">
                                          <p:val>
                                            <p:strVal val="#ppt_x-0.05"/>
                                          </p:val>
                                        </p:tav>
                                        <p:tav tm="100000">
                                          <p:val>
                                            <p:strVal val="#ppt_x"/>
                                          </p:val>
                                        </p:tav>
                                      </p:tavLst>
                                    </p:anim>
                                    <p:anim calcmode="lin" valueType="num">
                                      <p:cBhvr>
                                        <p:cTn id="16" dur="200" accel="100000" fill="hold">
                                          <p:stCondLst>
                                            <p:cond delay="800"/>
                                          </p:stCondLst>
                                        </p:cTn>
                                        <p:tgtEl>
                                          <p:spTgt spid="5"/>
                                        </p:tgtEl>
                                        <p:attrNameLst>
                                          <p:attrName>ppt_y</p:attrName>
                                        </p:attrNameLst>
                                      </p:cBhvr>
                                      <p:tavLst>
                                        <p:tav tm="0">
                                          <p:val>
                                            <p:strVal val="#ppt_y+0.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63" presetClass="path" presetSubtype="0" accel="50000" decel="50000" fill="hold" grpId="0" nodeType="clickEffect">
                                  <p:stCondLst>
                                    <p:cond delay="0"/>
                                  </p:stCondLst>
                                  <p:childTnLst>
                                    <p:animMotion origin="layout" path="M 0 0 L 0.25 0 E" pathEditMode="relative" ptsTypes="">
                                      <p:cBhvr>
                                        <p:cTn id="20" dur="2000" fill="hold"/>
                                        <p:tgtEl>
                                          <p:spTgt spid="1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9"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2" name="Google Shape;342;p2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grpSp>
        <p:nvGrpSpPr>
          <p:cNvPr id="343" name="Google Shape;343;p24"/>
          <p:cNvGrpSpPr/>
          <p:nvPr/>
        </p:nvGrpSpPr>
        <p:grpSpPr>
          <a:xfrm>
            <a:off x="135880" y="874786"/>
            <a:ext cx="257118" cy="276131"/>
            <a:chOff x="611175" y="2326900"/>
            <a:chExt cx="362700" cy="389575"/>
          </a:xfrm>
        </p:grpSpPr>
        <p:sp>
          <p:nvSpPr>
            <p:cNvPr id="344" name="Google Shape;344;p24"/>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5" name="Google Shape;345;p24"/>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6" name="Google Shape;346;p24"/>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7" name="Google Shape;347;p24"/>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pic>
        <p:nvPicPr>
          <p:cNvPr id="7" name="Picture 6">
            <a:extLst>
              <a:ext uri="{FF2B5EF4-FFF2-40B4-BE49-F238E27FC236}">
                <a16:creationId xmlns:a16="http://schemas.microsoft.com/office/drawing/2014/main" id="{1E965437-6660-4CB7-9A3C-DE165101CE5E}"/>
              </a:ext>
            </a:extLst>
          </p:cNvPr>
          <p:cNvPicPr>
            <a:picLocks noChangeAspect="1"/>
          </p:cNvPicPr>
          <p:nvPr/>
        </p:nvPicPr>
        <p:blipFill>
          <a:blip r:embed="rId3"/>
          <a:stretch>
            <a:fillRect/>
          </a:stretch>
        </p:blipFill>
        <p:spPr>
          <a:xfrm>
            <a:off x="508360" y="1150917"/>
            <a:ext cx="1606190" cy="2581378"/>
          </a:xfrm>
          <a:prstGeom prst="rect">
            <a:avLst/>
          </a:prstGeom>
        </p:spPr>
      </p:pic>
      <p:sp>
        <p:nvSpPr>
          <p:cNvPr id="19" name="TextBox 18">
            <a:extLst>
              <a:ext uri="{FF2B5EF4-FFF2-40B4-BE49-F238E27FC236}">
                <a16:creationId xmlns:a16="http://schemas.microsoft.com/office/drawing/2014/main" id="{DF916CD6-F5E4-402F-B278-2D5B8AB4FD89}"/>
              </a:ext>
            </a:extLst>
          </p:cNvPr>
          <p:cNvSpPr txBox="1"/>
          <p:nvPr/>
        </p:nvSpPr>
        <p:spPr>
          <a:xfrm>
            <a:off x="620078" y="540461"/>
            <a:ext cx="5057774" cy="523220"/>
          </a:xfrm>
          <a:prstGeom prst="rect">
            <a:avLst/>
          </a:prstGeom>
          <a:noFill/>
        </p:spPr>
        <p:txBody>
          <a:bodyPr wrap="square">
            <a:spAutoFit/>
          </a:bodyPr>
          <a:lstStyle/>
          <a:p>
            <a:pPr algn="l" fontAlgn="base"/>
            <a:r>
              <a:rPr lang="en-US" b="1" i="0" dirty="0">
                <a:solidFill>
                  <a:srgbClr val="000000"/>
                </a:solidFill>
                <a:effectLst/>
                <a:latin typeface="Open Sans" panose="020B0606030504020204" pitchFamily="34" charset="0"/>
              </a:rPr>
              <a:t>Let’s start with a puzzle.</a:t>
            </a:r>
          </a:p>
          <a:p>
            <a:pPr algn="l" fontAlgn="base"/>
            <a:r>
              <a:rPr lang="en-US" b="1" i="0" dirty="0">
                <a:solidFill>
                  <a:srgbClr val="000000"/>
                </a:solidFill>
                <a:effectLst/>
                <a:latin typeface="Open Sans" panose="020B0606030504020204" pitchFamily="34" charset="0"/>
              </a:rPr>
              <a:t>Why does this gif look totally normal...</a:t>
            </a:r>
          </a:p>
        </p:txBody>
      </p:sp>
      <p:sp>
        <p:nvSpPr>
          <p:cNvPr id="20" name="TextBox 19">
            <a:extLst>
              <a:ext uri="{FF2B5EF4-FFF2-40B4-BE49-F238E27FC236}">
                <a16:creationId xmlns:a16="http://schemas.microsoft.com/office/drawing/2014/main" id="{FEEDB53C-1EBB-46FA-A02C-300F1A71B0F5}"/>
              </a:ext>
            </a:extLst>
          </p:cNvPr>
          <p:cNvSpPr txBox="1"/>
          <p:nvPr/>
        </p:nvSpPr>
        <p:spPr>
          <a:xfrm>
            <a:off x="5677852" y="755762"/>
            <a:ext cx="3351432" cy="738664"/>
          </a:xfrm>
          <a:prstGeom prst="rect">
            <a:avLst/>
          </a:prstGeom>
          <a:noFill/>
        </p:spPr>
        <p:txBody>
          <a:bodyPr wrap="square">
            <a:spAutoFit/>
          </a:bodyPr>
          <a:lstStyle/>
          <a:p>
            <a:pPr algn="l" fontAlgn="base"/>
            <a:r>
              <a:rPr lang="en-US" b="1" i="0" dirty="0">
                <a:solidFill>
                  <a:srgbClr val="000000"/>
                </a:solidFill>
                <a:effectLst/>
                <a:latin typeface="Open Sans" panose="020B0606030504020204" pitchFamily="34" charset="0"/>
              </a:rPr>
              <a:t>...but this one look strange?</a:t>
            </a:r>
          </a:p>
          <a:p>
            <a:br>
              <a:rPr lang="en-US" dirty="0"/>
            </a:br>
            <a:endParaRPr lang="ru-RU" dirty="0"/>
          </a:p>
        </p:txBody>
      </p:sp>
      <p:pic>
        <p:nvPicPr>
          <p:cNvPr id="11" name="Picture 10">
            <a:extLst>
              <a:ext uri="{FF2B5EF4-FFF2-40B4-BE49-F238E27FC236}">
                <a16:creationId xmlns:a16="http://schemas.microsoft.com/office/drawing/2014/main" id="{EE264CCF-F33D-4387-B69B-FDB86FF4B77F}"/>
              </a:ext>
            </a:extLst>
          </p:cNvPr>
          <p:cNvPicPr>
            <a:picLocks noChangeAspect="1"/>
          </p:cNvPicPr>
          <p:nvPr/>
        </p:nvPicPr>
        <p:blipFill>
          <a:blip r:embed="rId4"/>
          <a:stretch>
            <a:fillRect/>
          </a:stretch>
        </p:blipFill>
        <p:spPr>
          <a:xfrm>
            <a:off x="6295306" y="1214139"/>
            <a:ext cx="1606191" cy="2581378"/>
          </a:xfrm>
          <a:prstGeom prst="rect">
            <a:avLst/>
          </a:prstGeom>
        </p:spPr>
      </p:pic>
      <p:sp>
        <p:nvSpPr>
          <p:cNvPr id="26" name="TextBox 25">
            <a:extLst>
              <a:ext uri="{FF2B5EF4-FFF2-40B4-BE49-F238E27FC236}">
                <a16:creationId xmlns:a16="http://schemas.microsoft.com/office/drawing/2014/main" id="{1F788FFA-D369-4630-B85B-3F9AAE5A1097}"/>
              </a:ext>
            </a:extLst>
          </p:cNvPr>
          <p:cNvSpPr txBox="1"/>
          <p:nvPr/>
        </p:nvSpPr>
        <p:spPr>
          <a:xfrm>
            <a:off x="291288" y="158923"/>
            <a:ext cx="7515402" cy="523220"/>
          </a:xfrm>
          <a:prstGeom prst="rect">
            <a:avLst/>
          </a:prstGeom>
          <a:noFill/>
        </p:spPr>
        <p:txBody>
          <a:bodyPr wrap="square">
            <a:spAutoFit/>
          </a:bodyPr>
          <a:lstStyle/>
          <a:p>
            <a:r>
              <a:rPr lang="en-US" sz="2800" b="1" dirty="0">
                <a:solidFill>
                  <a:schemeClr val="tx1">
                    <a:lumMod val="75000"/>
                    <a:lumOff val="25000"/>
                  </a:schemeClr>
                </a:solidFill>
              </a:rPr>
              <a:t>What is entropy explain with example?</a:t>
            </a:r>
          </a:p>
        </p:txBody>
      </p:sp>
      <p:sp>
        <p:nvSpPr>
          <p:cNvPr id="28" name="TextBox 27">
            <a:extLst>
              <a:ext uri="{FF2B5EF4-FFF2-40B4-BE49-F238E27FC236}">
                <a16:creationId xmlns:a16="http://schemas.microsoft.com/office/drawing/2014/main" id="{CE8A1351-4880-444C-89E5-0A8CD72DA7F0}"/>
              </a:ext>
            </a:extLst>
          </p:cNvPr>
          <p:cNvSpPr txBox="1"/>
          <p:nvPr/>
        </p:nvSpPr>
        <p:spPr>
          <a:xfrm>
            <a:off x="2300199" y="1704609"/>
            <a:ext cx="3497580" cy="1600438"/>
          </a:xfrm>
          <a:prstGeom prst="rect">
            <a:avLst/>
          </a:prstGeom>
          <a:noFill/>
        </p:spPr>
        <p:txBody>
          <a:bodyPr wrap="square">
            <a:spAutoFit/>
          </a:bodyPr>
          <a:lstStyle/>
          <a:p>
            <a:r>
              <a:rPr lang="en-US" b="1" i="0" dirty="0">
                <a:solidFill>
                  <a:srgbClr val="000000"/>
                </a:solidFill>
                <a:effectLst/>
                <a:latin typeface="Open Sans" panose="020B0606030504020204" pitchFamily="34" charset="0"/>
              </a:rPr>
              <a:t>The second gif is just the first one played in reverse. But something about it immediately seems </a:t>
            </a:r>
            <a:r>
              <a:rPr lang="en-US" b="1" i="1" dirty="0">
                <a:solidFill>
                  <a:srgbClr val="000000"/>
                </a:solidFill>
                <a:effectLst/>
                <a:latin typeface="Open Sans" panose="020B0606030504020204" pitchFamily="34" charset="0"/>
              </a:rPr>
              <a:t>off</a:t>
            </a:r>
            <a:r>
              <a:rPr lang="en-US" b="1" i="0" dirty="0">
                <a:solidFill>
                  <a:srgbClr val="000000"/>
                </a:solidFill>
                <a:effectLst/>
                <a:latin typeface="Open Sans" panose="020B0606030504020204" pitchFamily="34" charset="0"/>
              </a:rPr>
              <a:t>. This just never happens. Ice melts on a warm day, but a glass of water left out will never morph into neatly-stacked cubes of ice.</a:t>
            </a:r>
            <a:endParaRPr lang="ru-RU"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80" name="Google Shape;380;p2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5" name="Picture 4">
            <a:extLst>
              <a:ext uri="{FF2B5EF4-FFF2-40B4-BE49-F238E27FC236}">
                <a16:creationId xmlns:a16="http://schemas.microsoft.com/office/drawing/2014/main" id="{11770C48-7DB3-449A-AE3E-9A066B325711}"/>
              </a:ext>
            </a:extLst>
          </p:cNvPr>
          <p:cNvPicPr>
            <a:picLocks noChangeAspect="1"/>
          </p:cNvPicPr>
          <p:nvPr/>
        </p:nvPicPr>
        <p:blipFill>
          <a:blip r:embed="rId3"/>
          <a:stretch>
            <a:fillRect/>
          </a:stretch>
        </p:blipFill>
        <p:spPr>
          <a:xfrm>
            <a:off x="167223" y="896316"/>
            <a:ext cx="4251000" cy="2906080"/>
          </a:xfrm>
          <a:prstGeom prst="rect">
            <a:avLst/>
          </a:prstGeom>
        </p:spPr>
      </p:pic>
      <p:sp>
        <p:nvSpPr>
          <p:cNvPr id="13" name="Google Shape;299;p21">
            <a:extLst>
              <a:ext uri="{FF2B5EF4-FFF2-40B4-BE49-F238E27FC236}">
                <a16:creationId xmlns:a16="http://schemas.microsoft.com/office/drawing/2014/main" id="{7C0727EB-FFAE-4F6A-9D25-9157385866DA}"/>
              </a:ext>
            </a:extLst>
          </p:cNvPr>
          <p:cNvSpPr txBox="1">
            <a:spLocks/>
          </p:cNvSpPr>
          <p:nvPr/>
        </p:nvSpPr>
        <p:spPr>
          <a:xfrm>
            <a:off x="556127" y="102402"/>
            <a:ext cx="5001157" cy="48530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1pPr>
            <a:lvl2pPr marR="0" lvl="1"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2pPr>
            <a:lvl3pPr marR="0" lvl="2"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3pPr>
            <a:lvl4pPr marR="0" lvl="3"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4pPr>
            <a:lvl5pPr marR="0" lvl="4"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5pPr>
            <a:lvl6pPr marR="0" lvl="5"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6pPr>
            <a:lvl7pPr marR="0" lvl="6"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7pPr>
            <a:lvl8pPr marR="0" lvl="7"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8pPr>
            <a:lvl9pPr marR="0" lvl="8" algn="l" rtl="0">
              <a:lnSpc>
                <a:spcPct val="90000"/>
              </a:lnSpc>
              <a:spcBef>
                <a:spcPts val="0"/>
              </a:spcBef>
              <a:spcAft>
                <a:spcPts val="0"/>
              </a:spcAft>
              <a:buClr>
                <a:schemeClr val="accent1"/>
              </a:buClr>
              <a:buSzPts val="3200"/>
              <a:buFont typeface="Catamaran"/>
              <a:buNone/>
              <a:defRPr sz="3200" b="1" i="0" u="none" strike="noStrike" cap="none">
                <a:solidFill>
                  <a:schemeClr val="accent1"/>
                </a:solidFill>
                <a:latin typeface="Catamaran"/>
                <a:ea typeface="Catamaran"/>
                <a:cs typeface="Catamaran"/>
                <a:sym typeface="Catamaran"/>
              </a:defRPr>
            </a:lvl9pPr>
          </a:lstStyle>
          <a:p>
            <a:r>
              <a:rPr lang="en-US" dirty="0"/>
              <a:t>The law of entropy increase.</a:t>
            </a:r>
          </a:p>
        </p:txBody>
      </p:sp>
      <p:sp>
        <p:nvSpPr>
          <p:cNvPr id="19" name="Google Shape;300;p21">
            <a:extLst>
              <a:ext uri="{FF2B5EF4-FFF2-40B4-BE49-F238E27FC236}">
                <a16:creationId xmlns:a16="http://schemas.microsoft.com/office/drawing/2014/main" id="{488B3759-E41D-4FFD-AE04-E21F67A2C259}"/>
              </a:ext>
            </a:extLst>
          </p:cNvPr>
          <p:cNvSpPr txBox="1">
            <a:spLocks/>
          </p:cNvSpPr>
          <p:nvPr/>
        </p:nvSpPr>
        <p:spPr>
          <a:xfrm>
            <a:off x="4725778" y="982981"/>
            <a:ext cx="4303506" cy="336328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1pPr>
            <a:lvl2pPr marL="914400" marR="0" lvl="1" indent="-330200" algn="l" rtl="0">
              <a:lnSpc>
                <a:spcPct val="115000"/>
              </a:lnSpc>
              <a:spcBef>
                <a:spcPts val="80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2pPr>
            <a:lvl3pPr marL="1371600" marR="0" lvl="2" indent="-330200" algn="l" rtl="0">
              <a:lnSpc>
                <a:spcPct val="115000"/>
              </a:lnSpc>
              <a:spcBef>
                <a:spcPts val="800"/>
              </a:spcBef>
              <a:spcAft>
                <a:spcPts val="0"/>
              </a:spcAft>
              <a:buClr>
                <a:schemeClr val="dk2"/>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3pPr>
            <a:lvl4pPr marL="1828800" marR="0" lvl="3"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4pPr>
            <a:lvl5pPr marL="2286000" marR="0" lvl="4"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5pPr>
            <a:lvl6pPr marL="2743200" marR="0" lvl="5"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6pPr>
            <a:lvl7pPr marL="3200400" marR="0" lvl="6"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7pPr>
            <a:lvl8pPr marL="3657600" marR="0" lvl="7"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8pPr>
            <a:lvl9pPr marL="4114800" marR="0" lvl="8" indent="-381000" algn="l" rtl="0">
              <a:lnSpc>
                <a:spcPct val="115000"/>
              </a:lnSpc>
              <a:spcBef>
                <a:spcPts val="800"/>
              </a:spcBef>
              <a:spcAft>
                <a:spcPts val="80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9pPr>
          </a:lstStyle>
          <a:p>
            <a:pPr marL="0" indent="0">
              <a:spcAft>
                <a:spcPts val="800"/>
              </a:spcAft>
              <a:buFont typeface="Catamaran Thin"/>
              <a:buNone/>
            </a:pPr>
            <a:r>
              <a:rPr lang="en-US" sz="1600" b="1" dirty="0"/>
              <a:t>Although all forms of energy can be used to do work, it is not possible to use the entire available energy for work.</a:t>
            </a:r>
          </a:p>
          <a:p>
            <a:pPr marL="0" indent="0">
              <a:spcAft>
                <a:spcPts val="800"/>
              </a:spcAft>
              <a:buFont typeface="Catamaran Thin"/>
              <a:buNone/>
            </a:pPr>
            <a:r>
              <a:rPr lang="en-US" sz="1600" b="1" dirty="0"/>
              <a:t> Consequently, not all energy transferred by heat can be converted into work, and some of it is lost in the form of waste heat—that is, heat that does not go toward doing work. The unavailability of energy is important in thermodynamics;  in fact, the field originated from efforts to convert heat to work, as is done by engines.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3" presetClass="path" presetSubtype="0" accel="50000" decel="50000" fill="hold" grpId="0" nodeType="clickEffect">
                                  <p:stCondLst>
                                    <p:cond delay="0"/>
                                  </p:stCondLst>
                                  <p:childTnLst>
                                    <p:animMotion origin="layout" path="M 0 0 L 0.25 0 E" pathEditMode="relative" ptsTypes="">
                                      <p:cBhvr>
                                        <p:cTn id="11" dur="2000" fill="hold"/>
                                        <p:tgtEl>
                                          <p:spTgt spid="13"/>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grpSp>
        <p:nvGrpSpPr>
          <p:cNvPr id="209" name="Google Shape;209;p13"/>
          <p:cNvGrpSpPr/>
          <p:nvPr/>
        </p:nvGrpSpPr>
        <p:grpSpPr>
          <a:xfrm>
            <a:off x="132749" y="915045"/>
            <a:ext cx="269364" cy="224087"/>
            <a:chOff x="1926350" y="995225"/>
            <a:chExt cx="428650" cy="356600"/>
          </a:xfrm>
        </p:grpSpPr>
        <p:sp>
          <p:nvSpPr>
            <p:cNvPr id="210" name="Google Shape;210;p13"/>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1" name="Google Shape;211;p13"/>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2" name="Google Shape;212;p13"/>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3" name="Google Shape;213;p13"/>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 name="Title 4">
            <a:extLst>
              <a:ext uri="{FF2B5EF4-FFF2-40B4-BE49-F238E27FC236}">
                <a16:creationId xmlns:a16="http://schemas.microsoft.com/office/drawing/2014/main" id="{F37847E3-05B3-412E-A190-FE4EFFBE0B8E}"/>
              </a:ext>
            </a:extLst>
          </p:cNvPr>
          <p:cNvSpPr>
            <a:spLocks noGrp="1"/>
          </p:cNvSpPr>
          <p:nvPr>
            <p:ph type="title"/>
          </p:nvPr>
        </p:nvSpPr>
        <p:spPr>
          <a:xfrm>
            <a:off x="800364" y="176781"/>
            <a:ext cx="8232151" cy="396300"/>
          </a:xfrm>
        </p:spPr>
        <p:txBody>
          <a:bodyPr/>
          <a:lstStyle/>
          <a:p>
            <a:r>
              <a:rPr lang="en-US" dirty="0"/>
              <a:t>The equation for the change in entropy</a:t>
            </a:r>
            <a:endParaRPr lang="ru-RU" dirty="0"/>
          </a:p>
        </p:txBody>
      </p:sp>
      <p:sp>
        <p:nvSpPr>
          <p:cNvPr id="24" name="Google Shape;300;p21">
            <a:extLst>
              <a:ext uri="{FF2B5EF4-FFF2-40B4-BE49-F238E27FC236}">
                <a16:creationId xmlns:a16="http://schemas.microsoft.com/office/drawing/2014/main" id="{07F25650-3429-4EC6-9C62-E5C95C66C6C8}"/>
              </a:ext>
            </a:extLst>
          </p:cNvPr>
          <p:cNvSpPr txBox="1">
            <a:spLocks/>
          </p:cNvSpPr>
          <p:nvPr/>
        </p:nvSpPr>
        <p:spPr>
          <a:xfrm>
            <a:off x="5825787" y="2893617"/>
            <a:ext cx="3206728" cy="18198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1pPr>
            <a:lvl2pPr marL="914400" marR="0" lvl="1" indent="-330200" algn="l" rtl="0">
              <a:lnSpc>
                <a:spcPct val="115000"/>
              </a:lnSpc>
              <a:spcBef>
                <a:spcPts val="800"/>
              </a:spcBef>
              <a:spcAft>
                <a:spcPts val="0"/>
              </a:spcAft>
              <a:buClr>
                <a:schemeClr val="accent5"/>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2pPr>
            <a:lvl3pPr marL="1371600" marR="0" lvl="2" indent="-330200" algn="l" rtl="0">
              <a:lnSpc>
                <a:spcPct val="115000"/>
              </a:lnSpc>
              <a:spcBef>
                <a:spcPts val="800"/>
              </a:spcBef>
              <a:spcAft>
                <a:spcPts val="0"/>
              </a:spcAft>
              <a:buClr>
                <a:schemeClr val="dk2"/>
              </a:buClr>
              <a:buSzPts val="1600"/>
              <a:buFont typeface="Catamaran Thin"/>
              <a:buChar char="⬡"/>
              <a:defRPr sz="2400" b="0" i="0" u="none" strike="noStrike" cap="none">
                <a:solidFill>
                  <a:schemeClr val="dk1"/>
                </a:solidFill>
                <a:latin typeface="Catamaran Thin"/>
                <a:ea typeface="Catamaran Thin"/>
                <a:cs typeface="Catamaran Thin"/>
                <a:sym typeface="Catamaran Thin"/>
              </a:defRPr>
            </a:lvl3pPr>
            <a:lvl4pPr marL="1828800" marR="0" lvl="3"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4pPr>
            <a:lvl5pPr marL="2286000" marR="0" lvl="4"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5pPr>
            <a:lvl6pPr marL="2743200" marR="0" lvl="5"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6pPr>
            <a:lvl7pPr marL="3200400" marR="0" lvl="6"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7pPr>
            <a:lvl8pPr marL="3657600" marR="0" lvl="7" indent="-381000" algn="l" rtl="0">
              <a:lnSpc>
                <a:spcPct val="115000"/>
              </a:lnSpc>
              <a:spcBef>
                <a:spcPts val="800"/>
              </a:spcBef>
              <a:spcAft>
                <a:spcPts val="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8pPr>
            <a:lvl9pPr marL="4114800" marR="0" lvl="8" indent="-381000" algn="l" rtl="0">
              <a:lnSpc>
                <a:spcPct val="115000"/>
              </a:lnSpc>
              <a:spcBef>
                <a:spcPts val="800"/>
              </a:spcBef>
              <a:spcAft>
                <a:spcPts val="800"/>
              </a:spcAft>
              <a:buClr>
                <a:schemeClr val="dk1"/>
              </a:buClr>
              <a:buSzPts val="2400"/>
              <a:buFont typeface="Catamaran Thin"/>
              <a:buChar char="■"/>
              <a:defRPr sz="2400" b="0" i="0" u="none" strike="noStrike" cap="none">
                <a:solidFill>
                  <a:schemeClr val="dk1"/>
                </a:solidFill>
                <a:latin typeface="Catamaran Thin"/>
                <a:ea typeface="Catamaran Thin"/>
                <a:cs typeface="Catamaran Thin"/>
                <a:sym typeface="Catamaran Thin"/>
              </a:defRPr>
            </a:lvl9pPr>
          </a:lstStyle>
          <a:p>
            <a:pPr marL="0" indent="0">
              <a:spcAft>
                <a:spcPts val="800"/>
              </a:spcAft>
              <a:buFont typeface="Catamaran Thin"/>
              <a:buNone/>
            </a:pPr>
            <a:r>
              <a:rPr lang="en-US" sz="1800" b="1" dirty="0"/>
              <a:t>ΔS, is</a:t>
            </a:r>
          </a:p>
          <a:p>
            <a:pPr marL="0" indent="0">
              <a:spcAft>
                <a:spcPts val="800"/>
              </a:spcAft>
              <a:buFont typeface="Catamaran Thin"/>
              <a:buNone/>
            </a:pPr>
            <a:r>
              <a:rPr lang="en-US" sz="1800" b="1" dirty="0"/>
              <a:t>ΔS=Q/T, where Q is the heat that transfers energy during a process, </a:t>
            </a:r>
          </a:p>
          <a:p>
            <a:pPr marL="0" indent="0">
              <a:spcAft>
                <a:spcPts val="800"/>
              </a:spcAft>
              <a:buFont typeface="Catamaran Thin"/>
              <a:buNone/>
            </a:pPr>
            <a:r>
              <a:rPr lang="en-US" sz="1800" b="1" dirty="0"/>
              <a:t>and T is the absolute temperature at which the process takes place</a:t>
            </a:r>
            <a:r>
              <a:rPr lang="en-US" sz="1600" b="1" dirty="0"/>
              <a:t>.</a:t>
            </a:r>
          </a:p>
        </p:txBody>
      </p:sp>
      <p:pic>
        <p:nvPicPr>
          <p:cNvPr id="13" name="Picture 12">
            <a:extLst>
              <a:ext uri="{FF2B5EF4-FFF2-40B4-BE49-F238E27FC236}">
                <a16:creationId xmlns:a16="http://schemas.microsoft.com/office/drawing/2014/main" id="{43AFD12F-5F53-452F-B65D-D1B75F4525D6}"/>
              </a:ext>
            </a:extLst>
          </p:cNvPr>
          <p:cNvPicPr>
            <a:picLocks noChangeAspect="1"/>
          </p:cNvPicPr>
          <p:nvPr/>
        </p:nvPicPr>
        <p:blipFill>
          <a:blip r:embed="rId3"/>
          <a:stretch>
            <a:fillRect/>
          </a:stretch>
        </p:blipFill>
        <p:spPr>
          <a:xfrm>
            <a:off x="5991826" y="892848"/>
            <a:ext cx="3019425" cy="1514475"/>
          </a:xfrm>
          <a:prstGeom prst="rect">
            <a:avLst/>
          </a:prstGeom>
        </p:spPr>
      </p:pic>
      <p:pic>
        <p:nvPicPr>
          <p:cNvPr id="1026" name="Picture 2" descr="Comparing a low and high entropy state">
            <a:extLst>
              <a:ext uri="{FF2B5EF4-FFF2-40B4-BE49-F238E27FC236}">
                <a16:creationId xmlns:a16="http://schemas.microsoft.com/office/drawing/2014/main" id="{D29A8D89-D736-4138-A60B-66628CDE42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4263" y="573081"/>
            <a:ext cx="4791677" cy="36684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Dauphin template">
  <a:themeElements>
    <a:clrScheme name="Custom 347">
      <a:dk1>
        <a:srgbClr val="210635"/>
      </a:dk1>
      <a:lt1>
        <a:srgbClr val="FFFFFF"/>
      </a:lt1>
      <a:dk2>
        <a:srgbClr val="89828F"/>
      </a:dk2>
      <a:lt2>
        <a:srgbClr val="F4F3F8"/>
      </a:lt2>
      <a:accent1>
        <a:srgbClr val="725DCF"/>
      </a:accent1>
      <a:accent2>
        <a:srgbClr val="BD6DE0"/>
      </a:accent2>
      <a:accent3>
        <a:srgbClr val="F07249"/>
      </a:accent3>
      <a:accent4>
        <a:srgbClr val="FFB200"/>
      </a:accent4>
      <a:accent5>
        <a:srgbClr val="9D91EE"/>
      </a:accent5>
      <a:accent6>
        <a:srgbClr val="3691E0"/>
      </a:accent6>
      <a:hlink>
        <a:srgbClr val="6A5DC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TotalTime>
  <Words>1226</Words>
  <Application>Microsoft Office PowerPoint</Application>
  <PresentationFormat>On-screen Show (16:9)</PresentationFormat>
  <Paragraphs>82</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Open Sans</vt:lpstr>
      <vt:lpstr>Catamaran</vt:lpstr>
      <vt:lpstr>Arial</vt:lpstr>
      <vt:lpstr>Calibri</vt:lpstr>
      <vt:lpstr>Catamaran Thin</vt:lpstr>
      <vt:lpstr>Dauphin template</vt:lpstr>
      <vt:lpstr>AZERBAIJAN STATE OIL AND INDUSTRY UNIVERSITY</vt:lpstr>
      <vt:lpstr>TOPIC</vt:lpstr>
      <vt:lpstr>Plan:</vt:lpstr>
      <vt:lpstr>Macro and microstates.</vt:lpstr>
      <vt:lpstr>The statistical weight.</vt:lpstr>
      <vt:lpstr>Entropy. What is entropy in simple terms?</vt:lpstr>
      <vt:lpstr>PowerPoint Presentation</vt:lpstr>
      <vt:lpstr>PowerPoint Presentation</vt:lpstr>
      <vt:lpstr>The equation for the change in entropy</vt:lpstr>
      <vt:lpstr>Sources: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AZERBAIJAN STATE OIL AND INDUSTRY UNIVERSITY</dc:title>
  <dc:creator>ADmin</dc:creator>
  <cp:lastModifiedBy>Günel Hümbətova</cp:lastModifiedBy>
  <cp:revision>21</cp:revision>
  <dcterms:modified xsi:type="dcterms:W3CDTF">2021-11-08T17:53:29Z</dcterms:modified>
</cp:coreProperties>
</file>